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70" r:id="rId5"/>
    <p:sldId id="259" r:id="rId6"/>
    <p:sldId id="260" r:id="rId7"/>
    <p:sldId id="262" r:id="rId8"/>
    <p:sldId id="271" r:id="rId9"/>
    <p:sldId id="263" r:id="rId10"/>
    <p:sldId id="264" r:id="rId11"/>
    <p:sldId id="272" r:id="rId12"/>
    <p:sldId id="273" r:id="rId13"/>
    <p:sldId id="268" r:id="rId14"/>
    <p:sldId id="269" r:id="rId15"/>
    <p:sldId id="267" r:id="rId16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Economica" panose="020B0604020202020204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56" y="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uk-UA"/>
        </a:p>
      </c:txPr>
    </c:title>
    <c:autoTitleDeleted val="0"/>
    <c:view3D>
      <c:rotX val="50"/>
      <c:rotY val="66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Продажи, млн.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C919-4E3E-8054-F7C4B502EB1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C919-4E3E-8054-F7C4B502EB1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C919-4E3E-8054-F7C4B502EB1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C919-4E3E-8054-F7C4B502EB1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C919-4E3E-8054-F7C4B502EB1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B-C919-4E3E-8054-F7C4B502EB13}"/>
              </c:ext>
            </c:extLst>
          </c:dPt>
          <c:dLbls>
            <c:dLbl>
              <c:idx val="0"/>
              <c:layout>
                <c:manualLayout>
                  <c:x val="-6.7071485855934768E-2"/>
                  <c:y val="-0.1666035495563054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19-4E3E-8054-F7C4B502EB13}"/>
                </c:ext>
              </c:extLst>
            </c:dLbl>
            <c:dLbl>
              <c:idx val="1"/>
              <c:layout>
                <c:manualLayout>
                  <c:x val="4.463090551181103E-2"/>
                  <c:y val="-0.1489570053743284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19-4E3E-8054-F7C4B502EB13}"/>
                </c:ext>
              </c:extLst>
            </c:dLbl>
            <c:dLbl>
              <c:idx val="2"/>
              <c:layout>
                <c:manualLayout>
                  <c:x val="2.9004082822980386E-2"/>
                  <c:y val="-6.469503812023511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19-4E3E-8054-F7C4B502EB13}"/>
                </c:ext>
              </c:extLst>
            </c:dLbl>
            <c:dLbl>
              <c:idx val="3"/>
              <c:layout>
                <c:manualLayout>
                  <c:x val="0.12146562408865577"/>
                  <c:y val="-0.1627512185976754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919-4E3E-8054-F7C4B502EB13}"/>
                </c:ext>
              </c:extLst>
            </c:dLbl>
            <c:dLbl>
              <c:idx val="4"/>
              <c:layout>
                <c:manualLayout>
                  <c:x val="5.3879046369203765E-2"/>
                  <c:y val="-0.12393825771778527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919-4E3E-8054-F7C4B502EB13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uk-UA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Лист1!$A$2:$A$7</c:f>
              <c:strCache>
                <c:ptCount val="6"/>
                <c:pt idx="0">
                  <c:v>Il Molino</c:v>
                </c:pt>
                <c:pt idx="1">
                  <c:v>Pizza33</c:v>
                </c:pt>
                <c:pt idx="2">
                  <c:v>Tarantino Family</c:v>
                </c:pt>
                <c:pt idx="3">
                  <c:v>Domino's Kyiv</c:v>
                </c:pt>
                <c:pt idx="4">
                  <c:v>Mister Cat</c:v>
                </c:pt>
                <c:pt idx="5">
                  <c:v>Україна</c:v>
                </c:pt>
              </c:strCache>
            </c:strRef>
          </c:cat>
          <c:val>
            <c:numRef>
              <c:f>Лист1!$B$2:$B$7</c:f>
              <c:numCache>
                <c:formatCode>General</c:formatCode>
                <c:ptCount val="6"/>
                <c:pt idx="0">
                  <c:v>36.5</c:v>
                </c:pt>
                <c:pt idx="1">
                  <c:v>8.2000000000000011</c:v>
                </c:pt>
                <c:pt idx="2">
                  <c:v>87.6</c:v>
                </c:pt>
                <c:pt idx="3">
                  <c:v>219</c:v>
                </c:pt>
                <c:pt idx="4">
                  <c:v>136.9</c:v>
                </c:pt>
                <c:pt idx="5">
                  <c:v>3591.2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919-4E3E-8054-F7C4B502EB1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uk-UA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 w="9525">
      <a:noFill/>
      <a:round/>
    </a:ln>
    <a:effectLst/>
  </c:spPr>
  <c:txPr>
    <a:bodyPr/>
    <a:lstStyle/>
    <a:p>
      <a:pPr>
        <a:defRPr/>
      </a:pPr>
      <a:endParaRPr lang="uk-UA"/>
    </a:p>
  </c:txPr>
  <c:externalData r:id="rId2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013748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D5756B7E-7B38-80F5-0F82-E2AA0E98D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02225E12-0057-2932-38B2-254D15F0B1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8F043A2F-5DBF-A96D-E7D7-2D38B95583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926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CEBA5C99-3577-7E7E-6E6D-A866DC9B2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752C2239-4751-7717-83B4-C96907F790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82093DC4-E79D-CBE7-461F-D956FB7E99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004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16b2adad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16b2adad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1C5C8A32-C77C-3B59-949D-4AEC702E5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F866EAFB-1EC2-98AE-C386-B1147A405B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8D15FE3D-645B-9518-275B-7EF370B523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235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16b2adad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16b2adad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16b2adad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16b2adad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>
          <a:extLst>
            <a:ext uri="{FF2B5EF4-FFF2-40B4-BE49-F238E27FC236}">
              <a16:creationId xmlns:a16="http://schemas.microsoft.com/office/drawing/2014/main" id="{C8590795-916E-35F3-7D26-A32171D18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16b2adad1_0_24:notes">
            <a:extLst>
              <a:ext uri="{FF2B5EF4-FFF2-40B4-BE49-F238E27FC236}">
                <a16:creationId xmlns:a16="http://schemas.microsoft.com/office/drawing/2014/main" id="{8EB28D04-01F3-4C23-300A-30A401709B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16b2adad1_0_24:notes">
            <a:extLst>
              <a:ext uri="{FF2B5EF4-FFF2-40B4-BE49-F238E27FC236}">
                <a16:creationId xmlns:a16="http://schemas.microsoft.com/office/drawing/2014/main" id="{0B889F7C-9DBA-3D0F-5A35-0C7A2568C2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0486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Пустой слайд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805450" y="821300"/>
            <a:ext cx="3991590" cy="12208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ru-RU" sz="2400" dirty="0" err="1"/>
              <a:t>Сервіс</a:t>
            </a:r>
            <a:r>
              <a:rPr lang="ru-RU" sz="2400" dirty="0"/>
              <a:t> для </a:t>
            </a:r>
            <a:r>
              <a:rPr lang="ru-RU" sz="2400" dirty="0" err="1"/>
              <a:t>вирішення</a:t>
            </a:r>
            <a:r>
              <a:rPr lang="ru-RU" sz="2400" dirty="0"/>
              <a:t> </a:t>
            </a:r>
            <a:r>
              <a:rPr lang="ru-RU" sz="2400" dirty="0" err="1"/>
              <a:t>питань</a:t>
            </a:r>
            <a:r>
              <a:rPr lang="ru-RU" sz="2400" dirty="0"/>
              <a:t> </a:t>
            </a:r>
            <a:r>
              <a:rPr lang="ru-RU" sz="2400" dirty="0" err="1"/>
              <a:t>пов'язаних</a:t>
            </a:r>
            <a:r>
              <a:rPr lang="ru-RU" sz="2400" dirty="0"/>
              <a:t> </a:t>
            </a:r>
            <a:r>
              <a:rPr lang="ru-RU" sz="2400" dirty="0" err="1"/>
              <a:t>із</a:t>
            </a:r>
            <a:r>
              <a:rPr lang="ru-RU" sz="2400" dirty="0"/>
              <a:t> </a:t>
            </a:r>
            <a:r>
              <a:rPr lang="ru-RU" sz="2400" dirty="0" err="1"/>
              <a:t>замовленнями</a:t>
            </a:r>
            <a:r>
              <a:rPr lang="ru-RU" sz="2400" dirty="0"/>
              <a:t> в </a:t>
            </a:r>
            <a:r>
              <a:rPr lang="ru-RU" sz="2400" dirty="0" err="1"/>
              <a:t>піцерії</a:t>
            </a:r>
            <a:endParaRPr sz="24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948250" y="3635125"/>
            <a:ext cx="5087400" cy="15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Мартинов Богдан Валерійович, ПЗПІ-21-7 </a:t>
            </a:r>
            <a:endParaRPr dirty="0"/>
          </a:p>
          <a:p>
            <a:pPr marL="0" lvl="0" indent="0" algn="l"/>
            <a:r>
              <a:rPr lang="uk" dirty="0"/>
              <a:t>Керівник:                </a:t>
            </a:r>
            <a:r>
              <a:rPr lang="en-US" dirty="0" err="1"/>
              <a:t>доцент</a:t>
            </a:r>
            <a:r>
              <a:rPr lang="en-US" dirty="0"/>
              <a:t> </a:t>
            </a:r>
            <a:r>
              <a:rPr lang="en-US" dirty="0" err="1"/>
              <a:t>Ірина</a:t>
            </a:r>
            <a:r>
              <a:rPr lang="en-US" dirty="0"/>
              <a:t> ГУЗДО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17 червня 2025</a:t>
            </a:r>
            <a:endParaRPr dirty="0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25" y="170825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Приклад реалізації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10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0CD3F95-C964-D3C2-6B97-85526A3D3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006" y="1028700"/>
            <a:ext cx="2877184" cy="335349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CFB068F-CF67-ED96-0E13-0542496C3A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208" y="2941385"/>
            <a:ext cx="3274140" cy="166496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7807B43-BB03-BE96-020D-062BC8F910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650" y="812119"/>
            <a:ext cx="3397548" cy="194119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B9B49AC-75F5-69F2-1CFD-76C34BC484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2848" y="489647"/>
            <a:ext cx="1926543" cy="38925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31075E74-C831-8948-327C-4E6A4EA38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C50BCEB8-2942-4E40-DD93-72F52A4222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640" y="94652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lvl="0"/>
            <a:r>
              <a:rPr lang="ru-RU" sz="3200" dirty="0" err="1"/>
              <a:t>Фрагменти</a:t>
            </a:r>
            <a:r>
              <a:rPr lang="ru-RU" sz="3200" dirty="0"/>
              <a:t> коду з </a:t>
            </a:r>
            <a:r>
              <a:rPr lang="ru-RU" sz="3200" dirty="0" err="1"/>
              <a:t>цікавими</a:t>
            </a:r>
            <a:r>
              <a:rPr lang="ru-RU" sz="3200" dirty="0"/>
              <a:t> моментами </a:t>
            </a:r>
            <a:r>
              <a:rPr lang="ru-RU" sz="3200" dirty="0" err="1"/>
              <a:t>розробленого</a:t>
            </a:r>
            <a:r>
              <a:rPr lang="ru-RU" sz="3200" dirty="0"/>
              <a:t> </a:t>
            </a:r>
            <a:r>
              <a:rPr lang="ru-RU" sz="3200" dirty="0" err="1"/>
              <a:t>програмного</a:t>
            </a:r>
            <a:r>
              <a:rPr lang="ru-RU" sz="3200" dirty="0"/>
              <a:t> </a:t>
            </a:r>
            <a:r>
              <a:rPr lang="ru-RU" sz="3200" dirty="0" err="1"/>
              <a:t>забезпечення</a:t>
            </a:r>
            <a:endParaRPr lang="ru-RU" sz="3200" dirty="0">
              <a:latin typeface="Economica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A3543F-1B03-18B1-7779-19C9AD38B4C9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11</a:t>
            </a:fld>
            <a:endParaRPr lang="uk-U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8C882D-2C0E-1971-0CD1-BBF6E559E0D0}"/>
              </a:ext>
            </a:extLst>
          </p:cNvPr>
          <p:cNvSpPr txBox="1"/>
          <p:nvPr/>
        </p:nvSpPr>
        <p:spPr>
          <a:xfrm>
            <a:off x="257640" y="925952"/>
            <a:ext cx="4255134" cy="40335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Props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orderId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createLiqPayPayment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Props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public_key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LIQPAY_PUBLIC_KEY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private_key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LIQPAY_PRIVATE_KEY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params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version: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'3'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public_key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action: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'pay'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amount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currency: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'UAH'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description: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order_id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orderId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language: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ua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result_url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LIQPAY_RESULT_URL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server_url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process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env</a:t>
            </a:r>
            <a:r>
              <a:rPr 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1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LIQPAY_CALLBACK_URL</a:t>
            </a: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C84AF2-F1E8-9825-3BA7-221E424D47FE}"/>
              </a:ext>
            </a:extLst>
          </p:cNvPr>
          <p:cNvSpPr txBox="1"/>
          <p:nvPr/>
        </p:nvSpPr>
        <p:spPr>
          <a:xfrm>
            <a:off x="4474418" y="1251351"/>
            <a:ext cx="4587874" cy="29661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ru-RU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Buffer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stringify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params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'base64’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endParaRPr lang="uk-UA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signature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crypto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createHash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'sha1'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private_key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private_key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digest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'base64'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ru-RU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paymentUrl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`https://www.liqpay.ua/api/3/checkout?data=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&amp;signature=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signature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signature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paymentUrl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04501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8970DB41-A048-96A8-8059-710E0733C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7465D34B-E949-0209-B21D-F2FD249D4E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640" y="94652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lvl="0"/>
            <a:r>
              <a:rPr lang="ru-RU" sz="3200" dirty="0" err="1"/>
              <a:t>Фрагменти</a:t>
            </a:r>
            <a:r>
              <a:rPr lang="ru-RU" sz="3200" dirty="0"/>
              <a:t> коду з </a:t>
            </a:r>
            <a:r>
              <a:rPr lang="ru-RU" sz="3200" dirty="0" err="1"/>
              <a:t>цікавими</a:t>
            </a:r>
            <a:r>
              <a:rPr lang="ru-RU" sz="3200" dirty="0"/>
              <a:t> моментами </a:t>
            </a:r>
            <a:r>
              <a:rPr lang="ru-RU" sz="3200" dirty="0" err="1"/>
              <a:t>розробленого</a:t>
            </a:r>
            <a:r>
              <a:rPr lang="ru-RU" sz="3200" dirty="0"/>
              <a:t> </a:t>
            </a:r>
            <a:r>
              <a:rPr lang="ru-RU" sz="3200" dirty="0" err="1"/>
              <a:t>програмного</a:t>
            </a:r>
            <a:r>
              <a:rPr lang="ru-RU" sz="3200" dirty="0"/>
              <a:t> </a:t>
            </a:r>
            <a:r>
              <a:rPr lang="ru-RU" sz="3200" dirty="0" err="1"/>
              <a:t>забезпечення</a:t>
            </a:r>
            <a:endParaRPr lang="ru-RU" sz="3200" dirty="0">
              <a:latin typeface="Economica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312F68-BE34-CF38-DBC5-224E0234043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12</a:t>
            </a:fld>
            <a:endParaRPr lang="uk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0929B4-308F-0982-A58E-3164D35B7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35" y="1038225"/>
            <a:ext cx="2597691" cy="31305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A34F9E4-3A2F-3C65-C5A0-170E20578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9613" y="3294908"/>
            <a:ext cx="3886649" cy="10604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1BD7BF-3AA9-6F28-2A33-C686AA8357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2048" y="925952"/>
            <a:ext cx="1884248" cy="315595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480342A-4316-E471-5B72-EFAC179E98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3113" y="1038225"/>
            <a:ext cx="2255428" cy="214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338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Тестування</a:t>
            </a:r>
            <a:endParaRPr sz="3200" dirty="0"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8D948D-369C-B702-98D8-76BFF8794D1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13</a:t>
            </a:fld>
            <a:endParaRPr lang="uk-UA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9ACDF5-E1BF-B7D1-6526-19F3C935E0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00" y="3492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UA"/>
          </a:p>
        </p:txBody>
      </p:sp>
      <p:pic>
        <p:nvPicPr>
          <p:cNvPr id="4097" name="Рисунок 1">
            <a:extLst>
              <a:ext uri="{FF2B5EF4-FFF2-40B4-BE49-F238E27FC236}">
                <a16:creationId xmlns:a16="http://schemas.microsoft.com/office/drawing/2014/main" id="{0E26FD23-E206-1F87-1EA2-A2700FF47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880562"/>
            <a:ext cx="5517200" cy="2345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11A732C-3FA1-3F90-ACB5-2BB51CEB97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8100" y="3225998"/>
            <a:ext cx="274305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ru-UA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Результат тестування</a:t>
            </a:r>
            <a:r>
              <a:rPr kumimoji="0" lang="en-US" altLang="ru-UA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uk-UA" altLang="ru-UA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фільтрації </a:t>
            </a:r>
            <a:endParaRPr kumimoji="0" lang="uk-UA" altLang="ru-U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32FE0A-D8D0-F92F-C083-6FE515B65350}"/>
              </a:ext>
            </a:extLst>
          </p:cNvPr>
          <p:cNvSpPr txBox="1"/>
          <p:nvPr/>
        </p:nvSpPr>
        <p:spPr>
          <a:xfrm>
            <a:off x="5990731" y="916945"/>
            <a:ext cx="2884344" cy="11671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uk-UA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Середній результат на локальній машині - 42 мс при 10 повтореннях, що підтверджує коректність індексів і прийнятний час відповіді.</a:t>
            </a:r>
            <a:endParaRPr lang="ru-UA" sz="11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22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268925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Публікація результатів </a:t>
            </a:r>
            <a:endParaRPr sz="3200" dirty="0"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B10B47-7B7A-16D3-B2F7-7BCD981C8FD9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14</a:t>
            </a:fld>
            <a:endParaRPr lang="uk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9AF986-4F9A-2263-687D-8CF14FC478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181" y="1199669"/>
            <a:ext cx="3844544" cy="274416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BF43CB8-7F2C-CC41-70D6-57FE973D0E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9811" y="210425"/>
            <a:ext cx="3032886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3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B94D8-63F6-7EAC-6461-2DB4B135596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15</a:t>
            </a:fld>
            <a:endParaRPr lang="uk-U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821A5-8C3F-28BE-8A5F-2CE779AE86AD}"/>
              </a:ext>
            </a:extLst>
          </p:cNvPr>
          <p:cNvSpPr txBox="1"/>
          <p:nvPr/>
        </p:nvSpPr>
        <p:spPr>
          <a:xfrm>
            <a:off x="4474418" y="1053653"/>
            <a:ext cx="458787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 err="1"/>
              <a:t>Можливості</a:t>
            </a:r>
            <a:r>
              <a:rPr lang="ru-RU" b="1" dirty="0"/>
              <a:t> </a:t>
            </a:r>
            <a:r>
              <a:rPr lang="ru-RU" b="1" dirty="0" err="1"/>
              <a:t>використання</a:t>
            </a:r>
            <a:br>
              <a:rPr lang="ru-RU" dirty="0"/>
            </a:br>
            <a:r>
              <a:rPr lang="ru-RU" dirty="0" err="1"/>
              <a:t>Рішення</a:t>
            </a:r>
            <a:r>
              <a:rPr lang="ru-RU" dirty="0"/>
              <a:t> легко </a:t>
            </a:r>
            <a:r>
              <a:rPr lang="ru-RU" dirty="0" err="1"/>
              <a:t>запровадити</a:t>
            </a:r>
            <a:r>
              <a:rPr lang="ru-RU" dirty="0"/>
              <a:t> в </a:t>
            </a:r>
            <a:r>
              <a:rPr lang="ru-RU" dirty="0" err="1"/>
              <a:t>малих</a:t>
            </a:r>
            <a:r>
              <a:rPr lang="ru-RU" dirty="0"/>
              <a:t> і </a:t>
            </a:r>
            <a:r>
              <a:rPr lang="ru-RU" dirty="0" err="1"/>
              <a:t>середніх</a:t>
            </a:r>
            <a:r>
              <a:rPr lang="ru-RU" dirty="0"/>
              <a:t> закладах </a:t>
            </a:r>
            <a:r>
              <a:rPr lang="ru-RU" dirty="0" err="1"/>
              <a:t>громадського</a:t>
            </a:r>
            <a:r>
              <a:rPr lang="ru-RU" dirty="0"/>
              <a:t> </a:t>
            </a:r>
            <a:r>
              <a:rPr lang="ru-RU" dirty="0" err="1"/>
              <a:t>харчування</a:t>
            </a:r>
            <a:r>
              <a:rPr lang="ru-RU" dirty="0"/>
              <a:t> — </a:t>
            </a:r>
            <a:r>
              <a:rPr lang="ru-RU" dirty="0" err="1"/>
              <a:t>достатньо</a:t>
            </a:r>
            <a:r>
              <a:rPr lang="ru-RU" dirty="0"/>
              <a:t> </a:t>
            </a:r>
            <a:r>
              <a:rPr lang="ru-RU" dirty="0" err="1"/>
              <a:t>підписки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моделі</a:t>
            </a:r>
            <a:r>
              <a:rPr lang="ru-RU" dirty="0"/>
              <a:t> «</a:t>
            </a:r>
            <a:r>
              <a:rPr lang="en-US" dirty="0"/>
              <a:t>pay-as-you-go». </a:t>
            </a:r>
            <a:r>
              <a:rPr lang="ru-RU" dirty="0" err="1"/>
              <a:t>Власник</a:t>
            </a:r>
            <a:r>
              <a:rPr lang="ru-RU" dirty="0"/>
              <a:t> </a:t>
            </a:r>
            <a:r>
              <a:rPr lang="ru-RU" dirty="0" err="1"/>
              <a:t>отримує</a:t>
            </a:r>
            <a:r>
              <a:rPr lang="ru-RU" dirty="0"/>
              <a:t> </a:t>
            </a:r>
            <a:r>
              <a:rPr lang="ru-RU" dirty="0" err="1"/>
              <a:t>брендований</a:t>
            </a:r>
            <a:r>
              <a:rPr lang="ru-RU" dirty="0"/>
              <a:t> сайт, панель </a:t>
            </a:r>
            <a:r>
              <a:rPr lang="ru-RU" dirty="0" err="1"/>
              <a:t>управління</a:t>
            </a:r>
            <a:r>
              <a:rPr lang="ru-RU" dirty="0"/>
              <a:t> меню та </a:t>
            </a:r>
            <a:r>
              <a:rPr lang="ru-RU" dirty="0" err="1"/>
              <a:t>аналітику</a:t>
            </a:r>
            <a:r>
              <a:rPr lang="ru-RU" dirty="0"/>
              <a:t> </a:t>
            </a:r>
            <a:r>
              <a:rPr lang="ru-RU" dirty="0" err="1"/>
              <a:t>продажів</a:t>
            </a:r>
            <a:r>
              <a:rPr lang="ru-RU" dirty="0"/>
              <a:t>, а </a:t>
            </a:r>
            <a:r>
              <a:rPr lang="ru-RU" dirty="0" err="1"/>
              <a:t>користувач</a:t>
            </a:r>
            <a:r>
              <a:rPr lang="ru-RU" dirty="0"/>
              <a:t> — </a:t>
            </a:r>
            <a:r>
              <a:rPr lang="ru-RU" dirty="0" err="1"/>
              <a:t>мобільний</a:t>
            </a:r>
            <a:r>
              <a:rPr lang="ru-RU" dirty="0"/>
              <a:t> </a:t>
            </a:r>
            <a:r>
              <a:rPr lang="en-US" dirty="0"/>
              <a:t>PWA-</a:t>
            </a:r>
            <a:r>
              <a:rPr lang="ru-RU" dirty="0" err="1"/>
              <a:t>інтерфейс</a:t>
            </a:r>
            <a:r>
              <a:rPr lang="ru-RU" dirty="0"/>
              <a:t> і </a:t>
            </a:r>
            <a:r>
              <a:rPr lang="ru-RU" dirty="0" err="1"/>
              <a:t>миттєві</a:t>
            </a:r>
            <a:r>
              <a:rPr lang="ru-RU" dirty="0"/>
              <a:t> </a:t>
            </a:r>
            <a:r>
              <a:rPr lang="en-US" dirty="0"/>
              <a:t>push-</a:t>
            </a:r>
            <a:r>
              <a:rPr lang="ru-RU" dirty="0" err="1"/>
              <a:t>сповіщення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BBA5A0-9D77-D3A5-2D14-E411561FE897}"/>
              </a:ext>
            </a:extLst>
          </p:cNvPr>
          <p:cNvSpPr txBox="1"/>
          <p:nvPr/>
        </p:nvSpPr>
        <p:spPr>
          <a:xfrm>
            <a:off x="2825870" y="3159799"/>
            <a:ext cx="458787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 err="1"/>
              <a:t>Можливий</a:t>
            </a:r>
            <a:r>
              <a:rPr lang="ru-RU" b="1" dirty="0"/>
              <a:t> </a:t>
            </a:r>
            <a:r>
              <a:rPr lang="ru-RU" b="1" dirty="0" err="1"/>
              <a:t>розвиток</a:t>
            </a:r>
            <a:r>
              <a:rPr lang="ru-RU" b="1" dirty="0"/>
              <a:t> </a:t>
            </a:r>
            <a:r>
              <a:rPr lang="ru-RU" b="1" dirty="0" err="1"/>
              <a:t>програмного</a:t>
            </a:r>
            <a:r>
              <a:rPr lang="ru-RU" b="1" dirty="0"/>
              <a:t> </a:t>
            </a:r>
            <a:r>
              <a:rPr lang="ru-RU" b="1" dirty="0" err="1"/>
              <a:t>забезпечення</a:t>
            </a:r>
            <a:br>
              <a:rPr lang="ru-RU" dirty="0"/>
            </a:br>
            <a:r>
              <a:rPr lang="ru-RU" dirty="0"/>
              <a:t>У </a:t>
            </a:r>
            <a:r>
              <a:rPr lang="ru-RU" dirty="0" err="1"/>
              <a:t>дорожній</a:t>
            </a:r>
            <a:r>
              <a:rPr lang="ru-RU" dirty="0"/>
              <a:t> </a:t>
            </a:r>
            <a:r>
              <a:rPr lang="ru-RU" dirty="0" err="1"/>
              <a:t>карті</a:t>
            </a:r>
            <a:r>
              <a:rPr lang="ru-RU" dirty="0"/>
              <a:t> — </a:t>
            </a:r>
            <a:r>
              <a:rPr lang="en-US" dirty="0"/>
              <a:t>live-</a:t>
            </a:r>
            <a:r>
              <a:rPr lang="ru-RU" dirty="0" err="1"/>
              <a:t>трекінг</a:t>
            </a:r>
            <a:r>
              <a:rPr lang="ru-RU" dirty="0"/>
              <a:t> доставки через </a:t>
            </a:r>
            <a:r>
              <a:rPr lang="en-US" dirty="0"/>
              <a:t>Google Maps, </a:t>
            </a:r>
            <a:r>
              <a:rPr lang="ru-RU" dirty="0"/>
              <a:t>маркет-плейс </a:t>
            </a:r>
            <a:r>
              <a:rPr lang="ru-RU" dirty="0" err="1"/>
              <a:t>напоїв</a:t>
            </a:r>
            <a:r>
              <a:rPr lang="ru-RU" dirty="0"/>
              <a:t> і </a:t>
            </a:r>
            <a:r>
              <a:rPr lang="ru-RU" dirty="0" err="1"/>
              <a:t>десертів</a:t>
            </a:r>
            <a:r>
              <a:rPr lang="ru-RU" dirty="0"/>
              <a:t>, а також модуль </a:t>
            </a:r>
            <a:r>
              <a:rPr lang="en-US" dirty="0"/>
              <a:t>AI-</a:t>
            </a:r>
            <a:r>
              <a:rPr lang="ru-RU" dirty="0" err="1"/>
              <a:t>рекомендацій</a:t>
            </a:r>
            <a:r>
              <a:rPr lang="ru-RU" dirty="0"/>
              <a:t> для </a:t>
            </a:r>
            <a:r>
              <a:rPr lang="ru-RU" dirty="0" err="1"/>
              <a:t>персональних</a:t>
            </a:r>
            <a:r>
              <a:rPr lang="ru-RU" dirty="0"/>
              <a:t> </a:t>
            </a:r>
            <a:r>
              <a:rPr lang="ru-RU" dirty="0" err="1"/>
              <a:t>пропозицій</a:t>
            </a:r>
            <a:r>
              <a:rPr lang="ru-RU" dirty="0"/>
              <a:t>. </a:t>
            </a:r>
            <a:r>
              <a:rPr lang="ru-RU" dirty="0" err="1"/>
              <a:t>Наступний</a:t>
            </a:r>
            <a:r>
              <a:rPr lang="ru-RU" dirty="0"/>
              <a:t> </a:t>
            </a:r>
            <a:r>
              <a:rPr lang="ru-RU" dirty="0" err="1"/>
              <a:t>етап</a:t>
            </a:r>
            <a:r>
              <a:rPr lang="ru-RU" dirty="0"/>
              <a:t> — </a:t>
            </a:r>
            <a:r>
              <a:rPr lang="ru-RU" dirty="0" err="1"/>
              <a:t>випуск</a:t>
            </a:r>
            <a:r>
              <a:rPr lang="ru-RU" dirty="0"/>
              <a:t> </a:t>
            </a:r>
            <a:r>
              <a:rPr lang="ru-RU" dirty="0" err="1"/>
              <a:t>нативних</a:t>
            </a:r>
            <a:r>
              <a:rPr lang="ru-RU" dirty="0"/>
              <a:t> </a:t>
            </a:r>
            <a:r>
              <a:rPr lang="ru-RU" dirty="0" err="1"/>
              <a:t>мобільних</a:t>
            </a:r>
            <a:r>
              <a:rPr lang="ru-RU" dirty="0"/>
              <a:t> </a:t>
            </a:r>
            <a:r>
              <a:rPr lang="ru-RU" dirty="0" err="1"/>
              <a:t>додатків</a:t>
            </a:r>
            <a:r>
              <a:rPr lang="ru-RU" dirty="0"/>
              <a:t> та </a:t>
            </a:r>
            <a:r>
              <a:rPr lang="ru-RU" dirty="0" err="1"/>
              <a:t>інтеграція</a:t>
            </a:r>
            <a:r>
              <a:rPr lang="ru-RU" dirty="0"/>
              <a:t> з </a:t>
            </a:r>
            <a:r>
              <a:rPr lang="en-US" dirty="0"/>
              <a:t>Apple Pay / Google Pay </a:t>
            </a:r>
            <a:r>
              <a:rPr lang="ru-RU" dirty="0"/>
              <a:t>для </a:t>
            </a:r>
            <a:r>
              <a:rPr lang="ru-RU" dirty="0" err="1"/>
              <a:t>ще</a:t>
            </a:r>
            <a:r>
              <a:rPr lang="ru-RU" dirty="0"/>
              <a:t> </a:t>
            </a:r>
            <a:r>
              <a:rPr lang="ru-RU" dirty="0" err="1"/>
              <a:t>швидших</a:t>
            </a:r>
            <a:r>
              <a:rPr lang="ru-RU" dirty="0"/>
              <a:t> </a:t>
            </a:r>
            <a:r>
              <a:rPr lang="ru-RU" dirty="0" err="1"/>
              <a:t>платежів</a:t>
            </a:r>
            <a:r>
              <a:rPr lang="ru-RU" dirty="0"/>
              <a:t>.</a:t>
            </a:r>
            <a:endParaRPr lang="ru-U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BBDCE6-7EB4-52E0-9C99-11DB86E19C9B}"/>
              </a:ext>
            </a:extLst>
          </p:cNvPr>
          <p:cNvSpPr txBox="1"/>
          <p:nvPr/>
        </p:nvSpPr>
        <p:spPr>
          <a:xfrm>
            <a:off x="311700" y="778003"/>
            <a:ext cx="4349200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 err="1"/>
              <a:t>Реалістичність</a:t>
            </a:r>
            <a:r>
              <a:rPr lang="ru-RU" b="1" dirty="0"/>
              <a:t> та </a:t>
            </a:r>
            <a:r>
              <a:rPr lang="ru-RU" b="1" dirty="0" err="1"/>
              <a:t>корисність</a:t>
            </a:r>
            <a:r>
              <a:rPr lang="ru-RU" b="1" dirty="0"/>
              <a:t> </a:t>
            </a:r>
            <a:r>
              <a:rPr lang="ru-RU" b="1" dirty="0" err="1"/>
              <a:t>отриманих</a:t>
            </a:r>
            <a:r>
              <a:rPr lang="ru-RU" b="1" dirty="0"/>
              <a:t> </a:t>
            </a:r>
            <a:r>
              <a:rPr lang="ru-RU" b="1" dirty="0" err="1"/>
              <a:t>результатів</a:t>
            </a:r>
            <a:br>
              <a:rPr lang="ru-RU" dirty="0"/>
            </a:br>
            <a:r>
              <a:rPr lang="ru-RU" dirty="0" err="1"/>
              <a:t>Створений</a:t>
            </a:r>
            <a:r>
              <a:rPr lang="ru-RU" dirty="0"/>
              <a:t> веб-</a:t>
            </a:r>
            <a:r>
              <a:rPr lang="ru-RU" dirty="0" err="1"/>
              <a:t>сервіс</a:t>
            </a:r>
            <a:r>
              <a:rPr lang="ru-RU" dirty="0"/>
              <a:t> уже </a:t>
            </a:r>
            <a:r>
              <a:rPr lang="ru-RU" dirty="0" err="1"/>
              <a:t>функціонує</a:t>
            </a:r>
            <a:r>
              <a:rPr lang="ru-RU" dirty="0"/>
              <a:t> в </a:t>
            </a:r>
            <a:r>
              <a:rPr lang="ru-RU" dirty="0" err="1"/>
              <a:t>тестовій</a:t>
            </a:r>
            <a:r>
              <a:rPr lang="ru-RU" dirty="0"/>
              <a:t> </a:t>
            </a:r>
            <a:r>
              <a:rPr lang="ru-RU" dirty="0" err="1"/>
              <a:t>піцерії</a:t>
            </a:r>
            <a:r>
              <a:rPr lang="ru-RU" dirty="0"/>
              <a:t> та </a:t>
            </a:r>
            <a:r>
              <a:rPr lang="ru-RU" dirty="0" err="1"/>
              <a:t>щодня</a:t>
            </a:r>
            <a:r>
              <a:rPr lang="ru-RU" dirty="0"/>
              <a:t> </a:t>
            </a:r>
            <a:r>
              <a:rPr lang="ru-RU" dirty="0" err="1"/>
              <a:t>приймає</a:t>
            </a:r>
            <a:r>
              <a:rPr lang="ru-RU" dirty="0"/>
              <a:t> </a:t>
            </a:r>
            <a:r>
              <a:rPr lang="ru-RU" dirty="0" err="1"/>
              <a:t>понад</a:t>
            </a:r>
            <a:r>
              <a:rPr lang="ru-RU" dirty="0"/>
              <a:t> сотню онлайн-</a:t>
            </a:r>
            <a:r>
              <a:rPr lang="ru-RU" dirty="0" err="1"/>
              <a:t>замовлень</a:t>
            </a:r>
            <a:r>
              <a:rPr lang="ru-RU" dirty="0"/>
              <a:t>. </a:t>
            </a:r>
            <a:r>
              <a:rPr lang="ru-RU" dirty="0" err="1"/>
              <a:t>Інтеграція</a:t>
            </a:r>
            <a:r>
              <a:rPr lang="ru-RU" dirty="0"/>
              <a:t> з </a:t>
            </a:r>
            <a:r>
              <a:rPr lang="en-US" dirty="0" err="1"/>
              <a:t>LiqPay</a:t>
            </a:r>
            <a:r>
              <a:rPr lang="en-US" dirty="0"/>
              <a:t> </a:t>
            </a:r>
            <a:r>
              <a:rPr lang="ru-RU" dirty="0"/>
              <a:t>і </a:t>
            </a:r>
            <a:r>
              <a:rPr lang="en-US" dirty="0"/>
              <a:t>Google Auth </a:t>
            </a:r>
            <a:r>
              <a:rPr lang="ru-RU" dirty="0" err="1"/>
              <a:t>забезпечує</a:t>
            </a:r>
            <a:r>
              <a:rPr lang="ru-RU" dirty="0"/>
              <a:t> </a:t>
            </a:r>
            <a:r>
              <a:rPr lang="ru-RU" dirty="0" err="1"/>
              <a:t>безпечну</a:t>
            </a:r>
            <a:r>
              <a:rPr lang="ru-RU" dirty="0"/>
              <a:t> оплату й </a:t>
            </a:r>
            <a:r>
              <a:rPr lang="ru-RU" dirty="0" err="1"/>
              <a:t>швидку</a:t>
            </a:r>
            <a:r>
              <a:rPr lang="ru-RU" dirty="0"/>
              <a:t> </a:t>
            </a:r>
            <a:r>
              <a:rPr lang="ru-RU" dirty="0" err="1"/>
              <a:t>авторизацію</a:t>
            </a:r>
            <a:r>
              <a:rPr lang="ru-RU" dirty="0"/>
              <a:t>, а </a:t>
            </a:r>
            <a:r>
              <a:rPr lang="ru-RU" dirty="0" err="1"/>
              <a:t>кастомізація</a:t>
            </a:r>
            <a:r>
              <a:rPr lang="ru-RU" dirty="0"/>
              <a:t> </a:t>
            </a:r>
            <a:r>
              <a:rPr lang="ru-RU" dirty="0" err="1"/>
              <a:t>піци</a:t>
            </a:r>
            <a:r>
              <a:rPr lang="ru-RU" dirty="0"/>
              <a:t> </a:t>
            </a:r>
            <a:r>
              <a:rPr lang="ru-RU" dirty="0" err="1"/>
              <a:t>під</a:t>
            </a:r>
            <a:r>
              <a:rPr lang="ru-RU" dirty="0"/>
              <a:t> потреби </a:t>
            </a:r>
            <a:r>
              <a:rPr lang="ru-RU" dirty="0" err="1"/>
              <a:t>клієнта</a:t>
            </a:r>
            <a:r>
              <a:rPr lang="ru-RU" dirty="0"/>
              <a:t> </a:t>
            </a:r>
            <a:r>
              <a:rPr lang="ru-RU" dirty="0" err="1"/>
              <a:t>підвищує</a:t>
            </a:r>
            <a:r>
              <a:rPr lang="ru-RU" dirty="0"/>
              <a:t> </a:t>
            </a:r>
            <a:r>
              <a:rPr lang="ru-RU" dirty="0" err="1"/>
              <a:t>середній</a:t>
            </a:r>
            <a:r>
              <a:rPr lang="ru-RU" dirty="0"/>
              <a:t> чек і </a:t>
            </a:r>
            <a:r>
              <a:rPr lang="ru-RU" dirty="0" err="1"/>
              <a:t>лояльність</a:t>
            </a:r>
            <a:r>
              <a:rPr lang="ru-RU" dirty="0"/>
              <a:t>. </a:t>
            </a:r>
            <a:r>
              <a:rPr lang="ru-RU" dirty="0" err="1"/>
              <a:t>Навантажувальне</a:t>
            </a:r>
            <a:r>
              <a:rPr lang="ru-RU" dirty="0"/>
              <a:t> </a:t>
            </a:r>
            <a:r>
              <a:rPr lang="ru-RU" dirty="0" err="1"/>
              <a:t>тестування</a:t>
            </a:r>
            <a:r>
              <a:rPr lang="ru-RU" dirty="0"/>
              <a:t> </a:t>
            </a:r>
            <a:r>
              <a:rPr lang="ru-RU" dirty="0" err="1"/>
              <a:t>підтвердило</a:t>
            </a:r>
            <a:r>
              <a:rPr lang="ru-RU" dirty="0"/>
              <a:t> </a:t>
            </a:r>
            <a:r>
              <a:rPr lang="ru-RU" dirty="0" err="1"/>
              <a:t>стабільність</a:t>
            </a:r>
            <a:r>
              <a:rPr lang="ru-RU" dirty="0"/>
              <a:t> </a:t>
            </a:r>
            <a:r>
              <a:rPr lang="ru-RU" dirty="0" err="1"/>
              <a:t>платформи</a:t>
            </a:r>
            <a:r>
              <a:rPr lang="ru-RU" dirty="0"/>
              <a:t> та час </a:t>
            </a:r>
            <a:r>
              <a:rPr lang="ru-RU" dirty="0" err="1"/>
              <a:t>оформлення</a:t>
            </a:r>
            <a:r>
              <a:rPr lang="ru-RU" dirty="0"/>
              <a:t> </a:t>
            </a:r>
            <a:r>
              <a:rPr lang="ru-RU" dirty="0" err="1"/>
              <a:t>замовлення</a:t>
            </a:r>
            <a:r>
              <a:rPr lang="ru-RU" dirty="0"/>
              <a:t> &lt; 30 с.</a:t>
            </a:r>
            <a:endParaRPr lang="ru-UA" dirty="0"/>
          </a:p>
        </p:txBody>
      </p:sp>
      <p:pic>
        <p:nvPicPr>
          <p:cNvPr id="15" name="Google Shape;136;p23">
            <a:extLst>
              <a:ext uri="{FF2B5EF4-FFF2-40B4-BE49-F238E27FC236}">
                <a16:creationId xmlns:a16="http://schemas.microsoft.com/office/drawing/2014/main" id="{640BDA0E-A9B1-6FD0-5C7A-E1219BC0C8D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Мета роботи</a:t>
            </a:r>
            <a:endParaRPr sz="32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894750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>
              <a:spcBef>
                <a:spcPts val="1200"/>
              </a:spcBef>
              <a:buNone/>
            </a:pPr>
            <a:r>
              <a:rPr lang="ru-RU" dirty="0"/>
              <a:t>Мета </a:t>
            </a:r>
            <a:r>
              <a:rPr lang="ru-RU" dirty="0" err="1"/>
              <a:t>кваліфікаційної</a:t>
            </a:r>
            <a:r>
              <a:rPr lang="ru-RU" dirty="0"/>
              <a:t> </a:t>
            </a:r>
            <a:r>
              <a:rPr lang="ru-RU" dirty="0" err="1"/>
              <a:t>роботи</a:t>
            </a:r>
            <a:r>
              <a:rPr lang="ru-RU" dirty="0"/>
              <a:t> </a:t>
            </a:r>
            <a:r>
              <a:rPr lang="ru-RU" dirty="0" err="1"/>
              <a:t>полягає</a:t>
            </a:r>
            <a:r>
              <a:rPr lang="ru-RU" dirty="0"/>
              <a:t> у </a:t>
            </a:r>
            <a:r>
              <a:rPr lang="ru-RU" dirty="0" err="1"/>
              <a:t>розробці</a:t>
            </a:r>
            <a:r>
              <a:rPr lang="ru-RU" dirty="0"/>
              <a:t> </a:t>
            </a:r>
            <a:r>
              <a:rPr lang="ru-RU" dirty="0" err="1"/>
              <a:t>сучасного</a:t>
            </a:r>
            <a:r>
              <a:rPr lang="ru-RU" dirty="0"/>
              <a:t> веб-</a:t>
            </a:r>
            <a:r>
              <a:rPr lang="ru-RU" dirty="0" err="1"/>
              <a:t>сервісу</a:t>
            </a:r>
            <a:r>
              <a:rPr lang="ru-RU" dirty="0"/>
              <a:t> для </a:t>
            </a:r>
            <a:r>
              <a:rPr lang="ru-RU" dirty="0" err="1"/>
              <a:t>замовлень</a:t>
            </a:r>
            <a:r>
              <a:rPr lang="ru-RU" dirty="0"/>
              <a:t> у </a:t>
            </a:r>
            <a:r>
              <a:rPr lang="ru-RU" dirty="0" err="1"/>
              <a:t>піцерії</a:t>
            </a:r>
            <a:r>
              <a:rPr lang="ru-RU" dirty="0"/>
              <a:t>, </a:t>
            </a:r>
            <a:r>
              <a:rPr lang="ru-RU" dirty="0" err="1"/>
              <a:t>який</a:t>
            </a:r>
            <a:r>
              <a:rPr lang="ru-RU" dirty="0"/>
              <a:t> </a:t>
            </a:r>
            <a:r>
              <a:rPr lang="ru-RU" dirty="0" err="1"/>
              <a:t>забезпечить</a:t>
            </a:r>
            <a:r>
              <a:rPr lang="ru-RU" dirty="0"/>
              <a:t> </a:t>
            </a:r>
            <a:r>
              <a:rPr lang="ru-RU" dirty="0" err="1"/>
              <a:t>зручний</a:t>
            </a:r>
            <a:r>
              <a:rPr lang="ru-RU" dirty="0"/>
              <a:t> та </a:t>
            </a:r>
            <a:r>
              <a:rPr lang="ru-RU" dirty="0" err="1"/>
              <a:t>швидкий</a:t>
            </a:r>
            <a:r>
              <a:rPr lang="ru-RU" dirty="0"/>
              <a:t> </a:t>
            </a:r>
            <a:r>
              <a:rPr lang="ru-RU" dirty="0" err="1"/>
              <a:t>спосіб</a:t>
            </a:r>
            <a:r>
              <a:rPr lang="ru-RU" dirty="0"/>
              <a:t> </a:t>
            </a:r>
            <a:r>
              <a:rPr lang="ru-RU" dirty="0" err="1"/>
              <a:t>оформлення</a:t>
            </a:r>
            <a:r>
              <a:rPr lang="ru-RU" dirty="0"/>
              <a:t> </a:t>
            </a:r>
            <a:r>
              <a:rPr lang="ru-RU" dirty="0" err="1"/>
              <a:t>замовлень</a:t>
            </a:r>
            <a:r>
              <a:rPr lang="ru-RU" dirty="0"/>
              <a:t> і </a:t>
            </a:r>
            <a:r>
              <a:rPr lang="ru-RU" dirty="0" err="1"/>
              <a:t>оптимізує</a:t>
            </a:r>
            <a:r>
              <a:rPr lang="ru-RU" dirty="0"/>
              <a:t> </a:t>
            </a:r>
            <a:r>
              <a:rPr lang="ru-RU" dirty="0" err="1"/>
              <a:t>процес</a:t>
            </a:r>
            <a:r>
              <a:rPr lang="ru-RU" dirty="0"/>
              <a:t> </a:t>
            </a:r>
            <a:r>
              <a:rPr lang="ru-RU" dirty="0" err="1"/>
              <a:t>взаємодії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закладом і </a:t>
            </a:r>
            <a:r>
              <a:rPr lang="ru-RU" dirty="0" err="1"/>
              <a:t>клієнтами</a:t>
            </a:r>
            <a:r>
              <a:rPr lang="ru-RU" dirty="0"/>
              <a:t>.</a:t>
            </a:r>
            <a:endParaRPr dirty="0">
              <a:latin typeface="Economica" panose="020B0604020202020204" charset="0"/>
            </a:endParaRP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-RU" dirty="0" err="1"/>
              <a:t>Актуальність</a:t>
            </a:r>
            <a:r>
              <a:rPr lang="ru-RU" dirty="0"/>
              <a:t> </a:t>
            </a:r>
            <a:r>
              <a:rPr lang="ru-RU" dirty="0" err="1"/>
              <a:t>роботи</a:t>
            </a:r>
            <a:r>
              <a:rPr lang="en-US" dirty="0"/>
              <a:t>:</a:t>
            </a:r>
            <a:endParaRPr lang="ru-RU" dirty="0">
              <a:latin typeface="Economica" panose="020B0604020202020204" charset="0"/>
            </a:endParaRPr>
          </a:p>
          <a:p>
            <a:r>
              <a:rPr lang="ru-RU" dirty="0" err="1"/>
              <a:t>Стрімке</a:t>
            </a:r>
            <a:r>
              <a:rPr lang="ru-RU" dirty="0"/>
              <a:t> </a:t>
            </a:r>
            <a:r>
              <a:rPr lang="ru-RU" dirty="0" err="1"/>
              <a:t>зростання</a:t>
            </a:r>
            <a:r>
              <a:rPr lang="ru-RU" dirty="0"/>
              <a:t> ринку онлайн-</a:t>
            </a:r>
            <a:r>
              <a:rPr lang="ru-RU" dirty="0" err="1"/>
              <a:t>замовлень</a:t>
            </a:r>
            <a:r>
              <a:rPr lang="ru-RU" dirty="0"/>
              <a:t> </a:t>
            </a:r>
            <a:r>
              <a:rPr lang="ru-RU" dirty="0" err="1"/>
              <a:t>їжі</a:t>
            </a:r>
            <a:r>
              <a:rPr lang="ru-RU" dirty="0"/>
              <a:t>.</a:t>
            </a:r>
          </a:p>
          <a:p>
            <a:r>
              <a:rPr lang="ru-RU" dirty="0" err="1"/>
              <a:t>Користувачі</a:t>
            </a:r>
            <a:r>
              <a:rPr lang="ru-RU" dirty="0"/>
              <a:t> </a:t>
            </a:r>
            <a:r>
              <a:rPr lang="ru-RU" dirty="0" err="1"/>
              <a:t>очікують</a:t>
            </a:r>
            <a:r>
              <a:rPr lang="ru-RU" dirty="0"/>
              <a:t> </a:t>
            </a:r>
            <a:r>
              <a:rPr lang="ru-RU" dirty="0" err="1"/>
              <a:t>кастомізації</a:t>
            </a:r>
            <a:r>
              <a:rPr lang="ru-RU" dirty="0"/>
              <a:t> та </a:t>
            </a:r>
            <a:r>
              <a:rPr lang="ru-RU" dirty="0" err="1"/>
              <a:t>миттєвих</a:t>
            </a:r>
            <a:r>
              <a:rPr lang="ru-RU" dirty="0"/>
              <a:t> </a:t>
            </a:r>
            <a:r>
              <a:rPr lang="ru-RU" dirty="0" err="1"/>
              <a:t>сповіщень</a:t>
            </a:r>
            <a:r>
              <a:rPr lang="ru-RU" dirty="0"/>
              <a:t>.</a:t>
            </a:r>
          </a:p>
          <a:p>
            <a:r>
              <a:rPr lang="ru-RU" dirty="0" err="1"/>
              <a:t>Бракує</a:t>
            </a:r>
            <a:r>
              <a:rPr lang="ru-RU" dirty="0"/>
              <a:t> </a:t>
            </a:r>
            <a:r>
              <a:rPr lang="ru-RU" dirty="0" err="1"/>
              <a:t>локальних</a:t>
            </a:r>
            <a:r>
              <a:rPr lang="ru-RU" dirty="0"/>
              <a:t> </a:t>
            </a:r>
            <a:r>
              <a:rPr lang="ru-RU" dirty="0" err="1"/>
              <a:t>рішень</a:t>
            </a:r>
            <a:r>
              <a:rPr lang="ru-RU" dirty="0"/>
              <a:t>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підтримкою</a:t>
            </a:r>
            <a:r>
              <a:rPr lang="ru-RU" dirty="0"/>
              <a:t> </a:t>
            </a:r>
            <a:r>
              <a:rPr lang="en-US" dirty="0"/>
              <a:t>UA-</a:t>
            </a:r>
            <a:r>
              <a:rPr lang="ru-RU" dirty="0" err="1"/>
              <a:t>платежів</a:t>
            </a:r>
            <a:r>
              <a:rPr lang="ru-RU" dirty="0"/>
              <a:t>.</a:t>
            </a:r>
          </a:p>
          <a:p>
            <a:r>
              <a:rPr lang="ru-RU" dirty="0" err="1"/>
              <a:t>Автоматизація</a:t>
            </a:r>
            <a:r>
              <a:rPr lang="ru-RU" dirty="0"/>
              <a:t> </a:t>
            </a:r>
            <a:r>
              <a:rPr lang="ru-RU" dirty="0" err="1"/>
              <a:t>скорочує</a:t>
            </a:r>
            <a:r>
              <a:rPr lang="ru-RU" dirty="0"/>
              <a:t> </a:t>
            </a:r>
            <a:r>
              <a:rPr lang="ru-RU" dirty="0" err="1"/>
              <a:t>витрати</a:t>
            </a:r>
            <a:r>
              <a:rPr lang="ru-RU" dirty="0"/>
              <a:t> </a:t>
            </a:r>
            <a:r>
              <a:rPr lang="ru-RU" dirty="0" err="1"/>
              <a:t>бізнесу</a:t>
            </a:r>
            <a:r>
              <a:rPr lang="ru-RU" dirty="0"/>
              <a:t> та час </a:t>
            </a:r>
            <a:r>
              <a:rPr lang="ru-RU" dirty="0" err="1"/>
              <a:t>клієнта</a:t>
            </a:r>
            <a:r>
              <a:rPr lang="ru-RU" dirty="0"/>
              <a:t>.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3E68CA-DEF7-D32D-BFB6-7B402335F4C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</a:t>
            </a:fld>
            <a:endParaRPr lang="uk-U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112542" y="706437"/>
            <a:ext cx="8719758" cy="37811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ru-RU" b="1" dirty="0" err="1">
                <a:highlight>
                  <a:srgbClr val="FFFFFF"/>
                </a:highlight>
              </a:rPr>
              <a:t>Досліджені</a:t>
            </a:r>
            <a:r>
              <a:rPr lang="ru-RU" b="1" dirty="0">
                <a:highlight>
                  <a:srgbClr val="FFFFFF"/>
                </a:highlight>
              </a:rPr>
              <a:t> </a:t>
            </a:r>
            <a:r>
              <a:rPr lang="ru-RU" b="1" dirty="0" err="1">
                <a:highlight>
                  <a:srgbClr val="FFFFFF"/>
                </a:highlight>
              </a:rPr>
              <a:t>сервіси</a:t>
            </a:r>
            <a:br>
              <a:rPr lang="ru-RU" dirty="0">
                <a:highlight>
                  <a:srgbClr val="FFFFFF"/>
                </a:highlight>
              </a:rPr>
            </a:br>
            <a:r>
              <a:rPr lang="ru-RU" dirty="0">
                <a:highlight>
                  <a:srgbClr val="FFFFFF"/>
                </a:highlight>
              </a:rPr>
              <a:t>– </a:t>
            </a:r>
            <a:r>
              <a:rPr lang="en-US" dirty="0">
                <a:highlight>
                  <a:srgbClr val="FFFFFF"/>
                </a:highlight>
              </a:rPr>
              <a:t>Domino’s Pizza</a:t>
            </a:r>
            <a:br>
              <a:rPr lang="en-US" dirty="0">
                <a:highlight>
                  <a:srgbClr val="FFFFFF"/>
                </a:highlight>
              </a:rPr>
            </a:br>
            <a:r>
              <a:rPr lang="en-US" dirty="0">
                <a:highlight>
                  <a:srgbClr val="FFFFFF"/>
                </a:highlight>
              </a:rPr>
              <a:t>– Papa John’s</a:t>
            </a:r>
            <a:br>
              <a:rPr lang="en-US" dirty="0">
                <a:highlight>
                  <a:srgbClr val="FFFFFF"/>
                </a:highlight>
              </a:rPr>
            </a:br>
            <a:r>
              <a:rPr lang="en-US" dirty="0">
                <a:highlight>
                  <a:srgbClr val="FFFFFF"/>
                </a:highlight>
              </a:rPr>
              <a:t>– Pizza 33</a:t>
            </a:r>
            <a:br>
              <a:rPr lang="en-US" dirty="0">
                <a:highlight>
                  <a:srgbClr val="FFFFFF"/>
                </a:highlight>
              </a:rPr>
            </a:br>
            <a:r>
              <a:rPr lang="en-US" dirty="0">
                <a:highlight>
                  <a:srgbClr val="FFFFFF"/>
                </a:highlight>
              </a:rPr>
              <a:t>– Mister Cat</a:t>
            </a:r>
            <a:br>
              <a:rPr lang="en-US" dirty="0">
                <a:highlight>
                  <a:srgbClr val="FFFFFF"/>
                </a:highlight>
              </a:rPr>
            </a:br>
            <a:r>
              <a:rPr lang="en-US" dirty="0">
                <a:highlight>
                  <a:srgbClr val="FFFFFF"/>
                </a:highlight>
              </a:rPr>
              <a:t>– Il Molino</a:t>
            </a:r>
            <a:endParaRPr lang="uk-UA" dirty="0">
              <a:highlight>
                <a:srgbClr val="FFFFFF"/>
              </a:highlight>
            </a:endParaRPr>
          </a:p>
          <a:p>
            <a:pPr marL="114300" indent="0">
              <a:buNone/>
            </a:pPr>
            <a:endParaRPr lang="en-US" dirty="0">
              <a:highlight>
                <a:srgbClr val="FFFFFF"/>
              </a:highlight>
            </a:endParaRPr>
          </a:p>
          <a:p>
            <a:pPr marL="114300" indent="0">
              <a:buNone/>
            </a:pPr>
            <a:r>
              <a:rPr lang="ru-RU" b="1" dirty="0" err="1">
                <a:highlight>
                  <a:srgbClr val="FFFFFF"/>
                </a:highlight>
              </a:rPr>
              <a:t>Виявлені</a:t>
            </a:r>
            <a:r>
              <a:rPr lang="ru-RU" b="1" dirty="0">
                <a:highlight>
                  <a:srgbClr val="FFFFFF"/>
                </a:highlight>
              </a:rPr>
              <a:t> </a:t>
            </a:r>
            <a:r>
              <a:rPr lang="ru-RU" b="1" dirty="0" err="1">
                <a:highlight>
                  <a:srgbClr val="FFFFFF"/>
                </a:highlight>
              </a:rPr>
              <a:t>прогалини</a:t>
            </a:r>
            <a:endParaRPr lang="ru-RU" dirty="0">
              <a:highlight>
                <a:srgbClr val="FFFFFF"/>
              </a:highlight>
            </a:endParaRPr>
          </a:p>
          <a:p>
            <a:pPr marL="114300" indent="0">
              <a:buNone/>
            </a:pPr>
            <a:r>
              <a:rPr lang="ru-UA" dirty="0">
                <a:highlight>
                  <a:srgbClr val="FFFFFF"/>
                </a:highlight>
              </a:rPr>
              <a:t>❌ </a:t>
            </a:r>
            <a:r>
              <a:rPr lang="ru-RU" dirty="0">
                <a:highlight>
                  <a:srgbClr val="FFFFFF"/>
                </a:highlight>
              </a:rPr>
              <a:t>Нема онлайн-</a:t>
            </a:r>
            <a:r>
              <a:rPr lang="uk-UA" dirty="0">
                <a:highlight>
                  <a:srgbClr val="FFFFFF"/>
                </a:highlight>
              </a:rPr>
              <a:t>оплати</a:t>
            </a:r>
            <a:r>
              <a:rPr lang="en-US" dirty="0">
                <a:highlight>
                  <a:srgbClr val="FFFFFF"/>
                </a:highlight>
              </a:rPr>
              <a:t> </a:t>
            </a:r>
            <a:endParaRPr lang="uk-UA" dirty="0">
              <a:highlight>
                <a:srgbClr val="FFFFFF"/>
              </a:highlight>
            </a:endParaRPr>
          </a:p>
          <a:p>
            <a:pPr marL="114300" indent="0">
              <a:buNone/>
            </a:pPr>
            <a:r>
              <a:rPr lang="ru-UA" dirty="0">
                <a:highlight>
                  <a:srgbClr val="FFFFFF"/>
                </a:highlight>
              </a:rPr>
              <a:t>❌ </a:t>
            </a:r>
            <a:r>
              <a:rPr lang="ru-RU" dirty="0" err="1">
                <a:highlight>
                  <a:srgbClr val="FFFFFF"/>
                </a:highlight>
              </a:rPr>
              <a:t>Обмежена</a:t>
            </a:r>
            <a:r>
              <a:rPr lang="ru-RU" dirty="0">
                <a:highlight>
                  <a:srgbClr val="FFFFFF"/>
                </a:highlight>
              </a:rPr>
              <a:t> </a:t>
            </a:r>
            <a:r>
              <a:rPr lang="ru-RU" dirty="0" err="1">
                <a:highlight>
                  <a:srgbClr val="FFFFFF"/>
                </a:highlight>
              </a:rPr>
              <a:t>функціональність</a:t>
            </a:r>
            <a:r>
              <a:rPr lang="ru-RU" dirty="0">
                <a:highlight>
                  <a:srgbClr val="FFFFFF"/>
                </a:highlight>
              </a:rPr>
              <a:t> веб-</a:t>
            </a:r>
            <a:r>
              <a:rPr lang="ru-RU" dirty="0" err="1">
                <a:highlight>
                  <a:srgbClr val="FFFFFF"/>
                </a:highlight>
              </a:rPr>
              <a:t>застосунку</a:t>
            </a:r>
            <a:endParaRPr lang="ru-RU" dirty="0">
              <a:highlight>
                <a:srgbClr val="FFFFFF"/>
              </a:highlight>
            </a:endParaRPr>
          </a:p>
          <a:p>
            <a:pPr marL="114300" indent="0">
              <a:buNone/>
            </a:pPr>
            <a:r>
              <a:rPr lang="ru-UA" dirty="0">
                <a:highlight>
                  <a:srgbClr val="FFFFFF"/>
                </a:highlight>
              </a:rPr>
              <a:t>❌ </a:t>
            </a:r>
            <a:r>
              <a:rPr lang="uk-UA" dirty="0">
                <a:highlight>
                  <a:srgbClr val="FFFFFF"/>
                </a:highlight>
              </a:rPr>
              <a:t>Застарілий інтерфейс</a:t>
            </a:r>
            <a:endParaRPr lang="en-US" dirty="0">
              <a:highlight>
                <a:srgbClr val="FFFFFF"/>
              </a:highlight>
            </a:endParaRPr>
          </a:p>
          <a:p>
            <a:pPr marL="114300" indent="0">
              <a:buNone/>
            </a:pPr>
            <a:r>
              <a:rPr lang="ru-UA" dirty="0">
                <a:highlight>
                  <a:srgbClr val="FFFFFF"/>
                </a:highlight>
              </a:rPr>
              <a:t>❌</a:t>
            </a:r>
            <a:r>
              <a:rPr lang="ru-RU" dirty="0">
                <a:highlight>
                  <a:srgbClr val="FFFFFF"/>
                </a:highlight>
              </a:rPr>
              <a:t> </a:t>
            </a:r>
            <a:r>
              <a:rPr lang="ru-RU" dirty="0" err="1">
                <a:highlight>
                  <a:srgbClr val="FFFFFF"/>
                </a:highlight>
              </a:rPr>
              <a:t>Соціальні</a:t>
            </a:r>
            <a:r>
              <a:rPr lang="ru-RU" dirty="0">
                <a:highlight>
                  <a:srgbClr val="FFFFFF"/>
                </a:highlight>
              </a:rPr>
              <a:t> мережи</a:t>
            </a:r>
            <a:endParaRPr dirty="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62475D-5E0B-A5AC-3922-2970FC56A64D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3</a:t>
            </a:fld>
            <a:endParaRPr lang="uk-UA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EE86B644-128C-D3D4-4035-8C5E73455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6534133E-3F30-F8BB-DE1C-0B0612B637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873952"/>
              </p:ext>
            </p:extLst>
          </p:nvPr>
        </p:nvGraphicFramePr>
        <p:xfrm>
          <a:off x="4145280" y="1792223"/>
          <a:ext cx="4456176" cy="2814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47C35704-E00D-6573-E613-412ECACE3C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5BE94CC5-278D-83F5-C4BF-666600DEEDA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4B23A6-D25A-A1E7-95E0-3A6D4607FBD9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4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44C099-684A-7BED-589A-EAD95C3915CE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66882" y="706437"/>
            <a:ext cx="4770877" cy="17043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90FAD9-B956-31DB-1F15-953D40B6AC01}"/>
              </a:ext>
            </a:extLst>
          </p:cNvPr>
          <p:cNvSpPr txBox="1"/>
          <p:nvPr/>
        </p:nvSpPr>
        <p:spPr>
          <a:xfrm>
            <a:off x="365759" y="234736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Кількість користувачів по Україні за місяць</a:t>
            </a:r>
            <a:endParaRPr lang="ru-U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C6F472-8639-B003-684A-31F26294670E}"/>
              </a:ext>
            </a:extLst>
          </p:cNvPr>
          <p:cNvSpPr txBox="1"/>
          <p:nvPr/>
        </p:nvSpPr>
        <p:spPr>
          <a:xfrm>
            <a:off x="4145280" y="435950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Продажі ресторанів громадського харчування по всій Україні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3878079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Постановка задачі та опис системи</a:t>
            </a:r>
            <a:endParaRPr sz="320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573024"/>
            <a:ext cx="8520600" cy="40062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uk" b="1" dirty="0">
                <a:solidFill>
                  <a:srgbClr val="0D0D0D"/>
                </a:solidFill>
                <a:highlight>
                  <a:srgbClr val="FFFFFF"/>
                </a:highlight>
              </a:rPr>
              <a:t>Чітке формулювання проблеми</a:t>
            </a:r>
          </a:p>
          <a:p>
            <a:pPr marL="0" lvl="0" indent="0">
              <a:spcBef>
                <a:spcPts val="1500"/>
              </a:spcBef>
              <a:buNone/>
            </a:pP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Онлайн-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замовлення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у невеликих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піцеріях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досі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здійснюють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телефоном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або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через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застарілі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сайти</a:t>
            </a:r>
            <a:endParaRPr lang="ru-RU" dirty="0">
              <a:solidFill>
                <a:srgbClr val="0D0D0D"/>
              </a:solidFill>
              <a:latin typeface="Economica" panose="020B0604020202020204" charset="0"/>
            </a:endParaRPr>
          </a:p>
          <a:p>
            <a:pPr marL="0" lvl="0" indent="0">
              <a:spcBef>
                <a:spcPts val="1500"/>
              </a:spcBef>
              <a:buNone/>
            </a:pP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Немає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швидкої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онлайн-оплати та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автоматичних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сповіщень</a:t>
            </a:r>
            <a:endParaRPr lang="ru-RU" dirty="0">
              <a:solidFill>
                <a:srgbClr val="0D0D0D"/>
              </a:solidFill>
              <a:latin typeface="Economica" panose="020B0604020202020204" charset="0"/>
            </a:endParaRPr>
          </a:p>
          <a:p>
            <a:pPr marL="0" lvl="0" indent="0">
              <a:spcBef>
                <a:spcPts val="1500"/>
              </a:spcBef>
              <a:buNone/>
            </a:pP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Користувач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не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може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сворити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власну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піцу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під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себе</a:t>
            </a:r>
          </a:p>
          <a:p>
            <a:pPr marL="0" lvl="0" indent="0">
              <a:spcBef>
                <a:spcPts val="1500"/>
              </a:spcBef>
              <a:buNone/>
            </a:pP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Персонал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витрачає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час на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ручну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обробку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та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уточнення</a:t>
            </a:r>
            <a:r>
              <a:rPr lang="ru-RU" dirty="0">
                <a:solidFill>
                  <a:srgbClr val="0D0D0D"/>
                </a:solidFill>
                <a:latin typeface="Economica" panose="020B0604020202020204" charset="0"/>
              </a:rPr>
              <a:t> </a:t>
            </a:r>
            <a:r>
              <a:rPr lang="ru-RU" dirty="0" err="1">
                <a:solidFill>
                  <a:srgbClr val="0D0D0D"/>
                </a:solidFill>
                <a:latin typeface="Economica" panose="020B0604020202020204" charset="0"/>
              </a:rPr>
              <a:t>замовлень</a:t>
            </a:r>
            <a:endParaRPr dirty="0">
              <a:solidFill>
                <a:srgbClr val="0D0D0D"/>
              </a:solidFill>
              <a:highlight>
                <a:srgbClr val="FFFFFF"/>
              </a:highlight>
              <a:latin typeface="Economica" panose="020B0604020202020204" charset="0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uk" b="1" dirty="0">
                <a:solidFill>
                  <a:srgbClr val="0D0D0D"/>
                </a:solidFill>
                <a:highlight>
                  <a:srgbClr val="FFFFFF"/>
                </a:highlight>
              </a:rPr>
              <a:t>Опис очікуваних результатів</a:t>
            </a:r>
          </a:p>
          <a:p>
            <a:pPr marL="285750" lvl="0" indent="-285750"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ru-RU" dirty="0" err="1">
                <a:solidFill>
                  <a:srgbClr val="0D0D0D"/>
                </a:solidFill>
              </a:rPr>
              <a:t>приймає</a:t>
            </a:r>
            <a:r>
              <a:rPr lang="ru-RU" dirty="0">
                <a:solidFill>
                  <a:srgbClr val="0D0D0D"/>
                </a:solidFill>
              </a:rPr>
              <a:t> й </a:t>
            </a:r>
            <a:r>
              <a:rPr lang="ru-RU" dirty="0" err="1">
                <a:solidFill>
                  <a:srgbClr val="0D0D0D"/>
                </a:solidFill>
              </a:rPr>
              <a:t>оплачує</a:t>
            </a:r>
            <a:r>
              <a:rPr lang="ru-RU" dirty="0">
                <a:solidFill>
                  <a:srgbClr val="0D0D0D"/>
                </a:solidFill>
              </a:rPr>
              <a:t> </a:t>
            </a:r>
            <a:r>
              <a:rPr lang="ru-RU" dirty="0" err="1">
                <a:solidFill>
                  <a:srgbClr val="0D0D0D"/>
                </a:solidFill>
              </a:rPr>
              <a:t>замовлення</a:t>
            </a:r>
            <a:r>
              <a:rPr lang="ru-RU" dirty="0">
                <a:solidFill>
                  <a:srgbClr val="0D0D0D"/>
                </a:solidFill>
              </a:rPr>
              <a:t> без </a:t>
            </a:r>
            <a:r>
              <a:rPr lang="ru-RU" dirty="0" err="1">
                <a:solidFill>
                  <a:srgbClr val="0D0D0D"/>
                </a:solidFill>
              </a:rPr>
              <a:t>дзвінків</a:t>
            </a:r>
            <a:endParaRPr lang="ru-RU" dirty="0">
              <a:solidFill>
                <a:srgbClr val="0D0D0D"/>
              </a:solidFill>
            </a:endParaRPr>
          </a:p>
          <a:p>
            <a:pPr marL="285750" lvl="0" indent="-285750"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ru-RU" dirty="0" err="1">
                <a:solidFill>
                  <a:srgbClr val="0D0D0D"/>
                </a:solidFill>
              </a:rPr>
              <a:t>дозволяє</a:t>
            </a:r>
            <a:r>
              <a:rPr lang="ru-RU" dirty="0">
                <a:solidFill>
                  <a:srgbClr val="0D0D0D"/>
                </a:solidFill>
              </a:rPr>
              <a:t> </a:t>
            </a:r>
            <a:r>
              <a:rPr lang="ru-RU" dirty="0" err="1">
                <a:solidFill>
                  <a:srgbClr val="0D0D0D"/>
                </a:solidFill>
              </a:rPr>
              <a:t>конструювати</a:t>
            </a:r>
            <a:r>
              <a:rPr lang="ru-RU" dirty="0">
                <a:solidFill>
                  <a:srgbClr val="0D0D0D"/>
                </a:solidFill>
              </a:rPr>
              <a:t> </a:t>
            </a:r>
            <a:r>
              <a:rPr lang="ru-RU" dirty="0" err="1">
                <a:solidFill>
                  <a:srgbClr val="0D0D0D"/>
                </a:solidFill>
              </a:rPr>
              <a:t>піцу</a:t>
            </a:r>
            <a:r>
              <a:rPr lang="ru-RU" dirty="0">
                <a:solidFill>
                  <a:srgbClr val="0D0D0D"/>
                </a:solidFill>
              </a:rPr>
              <a:t> й </a:t>
            </a:r>
            <a:r>
              <a:rPr lang="ru-RU" dirty="0" err="1">
                <a:solidFill>
                  <a:srgbClr val="0D0D0D"/>
                </a:solidFill>
              </a:rPr>
              <a:t>одразу</a:t>
            </a:r>
            <a:r>
              <a:rPr lang="ru-RU" dirty="0">
                <a:solidFill>
                  <a:srgbClr val="0D0D0D"/>
                </a:solidFill>
              </a:rPr>
              <a:t> </a:t>
            </a:r>
            <a:r>
              <a:rPr lang="ru-RU" dirty="0" err="1">
                <a:solidFill>
                  <a:srgbClr val="0D0D0D"/>
                </a:solidFill>
              </a:rPr>
              <a:t>бачити</a:t>
            </a:r>
            <a:r>
              <a:rPr lang="ru-RU" dirty="0">
                <a:solidFill>
                  <a:srgbClr val="0D0D0D"/>
                </a:solidFill>
              </a:rPr>
              <a:t> </a:t>
            </a:r>
            <a:r>
              <a:rPr lang="ru-RU" dirty="0" err="1">
                <a:solidFill>
                  <a:srgbClr val="0D0D0D"/>
                </a:solidFill>
              </a:rPr>
              <a:t>ціну</a:t>
            </a:r>
            <a:endParaRPr lang="ru-RU" dirty="0">
              <a:solidFill>
                <a:srgbClr val="0D0D0D"/>
              </a:solidFill>
            </a:endParaRPr>
          </a:p>
          <a:p>
            <a:pPr marL="285750" lvl="0" indent="-285750">
              <a:spcBef>
                <a:spcPts val="1500"/>
              </a:spcBef>
              <a:buFont typeface="Wingdings" panose="05000000000000000000" pitchFamily="2" charset="2"/>
              <a:buChar char="ü"/>
            </a:pPr>
            <a:r>
              <a:rPr lang="ru-RU" dirty="0" err="1">
                <a:solidFill>
                  <a:srgbClr val="0D0D0D"/>
                </a:solidFill>
              </a:rPr>
              <a:t>інтеграція</a:t>
            </a:r>
            <a:r>
              <a:rPr lang="ru-RU" dirty="0">
                <a:solidFill>
                  <a:srgbClr val="0D0D0D"/>
                </a:solidFill>
              </a:rPr>
              <a:t> з </a:t>
            </a:r>
            <a:r>
              <a:rPr lang="ru-RU" dirty="0" err="1">
                <a:solidFill>
                  <a:srgbClr val="0D0D0D"/>
                </a:solidFill>
              </a:rPr>
              <a:t>стороніми</a:t>
            </a:r>
            <a:r>
              <a:rPr lang="ru-RU" dirty="0">
                <a:solidFill>
                  <a:srgbClr val="0D0D0D"/>
                </a:solidFill>
              </a:rPr>
              <a:t> </a:t>
            </a:r>
            <a:r>
              <a:rPr lang="ru-RU" dirty="0" err="1">
                <a:solidFill>
                  <a:srgbClr val="0D0D0D"/>
                </a:solidFill>
              </a:rPr>
              <a:t>сервісами</a:t>
            </a:r>
            <a:endParaRPr lang="uk" dirty="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dirty="0">
              <a:solidFill>
                <a:srgbClr val="0D0D0D"/>
              </a:solidFill>
              <a:highlight>
                <a:srgbClr val="FFFFFF"/>
              </a:highlight>
              <a:latin typeface="Economica" panose="020B0604020202020204" charset="0"/>
            </a:endParaRP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D9805-068E-FE7E-BC9A-0C410D68B73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5</a:t>
            </a:fld>
            <a:endParaRPr lang="uk-UA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" descr="Что такое LiqPay? - Ручки Parker (Паркер). Интернет-магазин ...">
            <a:extLst>
              <a:ext uri="{FF2B5EF4-FFF2-40B4-BE49-F238E27FC236}">
                <a16:creationId xmlns:a16="http://schemas.microsoft.com/office/drawing/2014/main" id="{BE08415B-20D2-BAD4-0CC0-E82A15322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6814" y="3775421"/>
            <a:ext cx="2328863" cy="116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-14830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Вибір технологій розробки </a:t>
            </a:r>
            <a:endParaRPr sz="3200" dirty="0"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43E912-C721-1128-5F72-D9BB9BCF5CCA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6</a:t>
            </a:fld>
            <a:endParaRPr lang="uk-UA" dirty="0"/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E656965C-F177-B58B-FC41-4EFA87B141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211066"/>
              </p:ext>
            </p:extLst>
          </p:nvPr>
        </p:nvGraphicFramePr>
        <p:xfrm>
          <a:off x="700050" y="1014782"/>
          <a:ext cx="5615754" cy="3012926"/>
        </p:xfrm>
        <a:graphic>
          <a:graphicData uri="http://schemas.openxmlformats.org/drawingml/2006/table">
            <a:tbl>
              <a:tblPr/>
              <a:tblGrid>
                <a:gridCol w="1871918">
                  <a:extLst>
                    <a:ext uri="{9D8B030D-6E8A-4147-A177-3AD203B41FA5}">
                      <a16:colId xmlns:a16="http://schemas.microsoft.com/office/drawing/2014/main" val="2630787655"/>
                    </a:ext>
                  </a:extLst>
                </a:gridCol>
                <a:gridCol w="1871918">
                  <a:extLst>
                    <a:ext uri="{9D8B030D-6E8A-4147-A177-3AD203B41FA5}">
                      <a16:colId xmlns:a16="http://schemas.microsoft.com/office/drawing/2014/main" val="3942247117"/>
                    </a:ext>
                  </a:extLst>
                </a:gridCol>
                <a:gridCol w="1871918">
                  <a:extLst>
                    <a:ext uri="{9D8B030D-6E8A-4147-A177-3AD203B41FA5}">
                      <a16:colId xmlns:a16="http://schemas.microsoft.com/office/drawing/2014/main" val="1144969647"/>
                    </a:ext>
                  </a:extLst>
                </a:gridCol>
              </a:tblGrid>
              <a:tr h="200862">
                <a:tc>
                  <a:txBody>
                    <a:bodyPr/>
                    <a:lstStyle/>
                    <a:p>
                      <a:r>
                        <a:rPr lang="ru-RU" sz="900"/>
                        <a:t>Шар</a:t>
                      </a:r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900"/>
                        <a:t>Технологія</a:t>
                      </a:r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900" dirty="0" err="1"/>
                        <a:t>Чому</a:t>
                      </a:r>
                      <a:r>
                        <a:rPr lang="ru-RU" sz="900" dirty="0"/>
                        <a:t> </a:t>
                      </a:r>
                      <a:r>
                        <a:rPr lang="ru-RU" sz="900" dirty="0" err="1"/>
                        <a:t>обрав</a:t>
                      </a:r>
                      <a:endParaRPr lang="ru-RU" sz="900" dirty="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4699843"/>
                  </a:ext>
                </a:extLst>
              </a:tr>
              <a:tr h="482068">
                <a:tc>
                  <a:txBody>
                    <a:bodyPr/>
                    <a:lstStyle/>
                    <a:p>
                      <a:r>
                        <a:rPr lang="ru-RU" sz="900" b="1" dirty="0"/>
                        <a:t>Фронт-</a:t>
                      </a:r>
                      <a:r>
                        <a:rPr lang="ru-RU" sz="900" b="1" dirty="0" err="1"/>
                        <a:t>енд</a:t>
                      </a:r>
                      <a:endParaRPr lang="ru-RU" sz="900" dirty="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/>
                        <a:t>Next.js + Tailwind CSS</a:t>
                      </a:r>
                      <a:endParaRPr lang="en-US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900"/>
                        <a:t>SSR → швидкий старт сторінки, Tailwind – легко підтримувати стиль</a:t>
                      </a:r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5868534"/>
                  </a:ext>
                </a:extLst>
              </a:tr>
              <a:tr h="341465">
                <a:tc>
                  <a:txBody>
                    <a:bodyPr/>
                    <a:lstStyle/>
                    <a:p>
                      <a:r>
                        <a:rPr lang="ru-RU" sz="900" b="1"/>
                        <a:t>Бек-енд / </a:t>
                      </a:r>
                      <a:r>
                        <a:rPr lang="en-US" sz="900" b="1"/>
                        <a:t>API</a:t>
                      </a:r>
                      <a:endParaRPr lang="en-US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/>
                        <a:t>Next.js API Routes</a:t>
                      </a:r>
                      <a:endParaRPr lang="en-US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900"/>
                        <a:t>Один репо → спрощений DevOps, автоскейл на Vercel</a:t>
                      </a:r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4860044"/>
                  </a:ext>
                </a:extLst>
              </a:tr>
              <a:tr h="341465">
                <a:tc>
                  <a:txBody>
                    <a:bodyPr/>
                    <a:lstStyle/>
                    <a:p>
                      <a:r>
                        <a:rPr lang="ru-RU" sz="900" b="1"/>
                        <a:t>База даних</a:t>
                      </a:r>
                      <a:endParaRPr lang="ru-RU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/>
                        <a:t>PostgreSQL + Prisma ORM</a:t>
                      </a:r>
                      <a:endParaRPr lang="en-US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SQL-</a:t>
                      </a:r>
                      <a:r>
                        <a:rPr lang="ru-RU" sz="900"/>
                        <a:t>потужність, типи в </a:t>
                      </a:r>
                      <a:r>
                        <a:rPr lang="en-US" sz="900"/>
                        <a:t>TypeScript, </a:t>
                      </a:r>
                      <a:r>
                        <a:rPr lang="ru-RU" sz="900"/>
                        <a:t>контроль міграцій</a:t>
                      </a:r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939581"/>
                  </a:ext>
                </a:extLst>
              </a:tr>
              <a:tr h="763274">
                <a:tc>
                  <a:txBody>
                    <a:bodyPr/>
                    <a:lstStyle/>
                    <a:p>
                      <a:r>
                        <a:rPr lang="ru-RU" sz="900" b="1"/>
                        <a:t>Аутентифікація</a:t>
                      </a:r>
                      <a:endParaRPr lang="ru-RU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NextAuth.js:</a:t>
                      </a:r>
                      <a:endParaRPr lang="uk-UA" sz="900" b="1" dirty="0"/>
                    </a:p>
                    <a:p>
                      <a:r>
                        <a:rPr lang="en-US" sz="900" dirty="0"/>
                        <a:t>• </a:t>
                      </a:r>
                      <a:r>
                        <a:rPr lang="en-US" sz="9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API</a:t>
                      </a:r>
                      <a:r>
                        <a:rPr lang="uk-UA" sz="9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9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G</a:t>
                      </a:r>
                      <a:r>
                        <a:rPr lang="en-US" sz="900" dirty="0"/>
                        <a:t>oogle OAuth 2.0</a:t>
                      </a:r>
                    </a:p>
                    <a:p>
                      <a:r>
                        <a:rPr lang="en-US" sz="900" dirty="0"/>
                        <a:t>• Email + Password</a:t>
                      </a:r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900"/>
                        <a:t>Користувач може зайти одним кліком через Google; для локальних акаунтів – власна форма з підтвердженням пошти</a:t>
                      </a:r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9379320"/>
                  </a:ext>
                </a:extLst>
              </a:tr>
              <a:tr h="200862">
                <a:tc>
                  <a:txBody>
                    <a:bodyPr/>
                    <a:lstStyle/>
                    <a:p>
                      <a:r>
                        <a:rPr lang="ru-RU" sz="900" b="1"/>
                        <a:t>Стан клієнта</a:t>
                      </a:r>
                      <a:endParaRPr lang="ru-RU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/>
                        <a:t>Zustand</a:t>
                      </a:r>
                      <a:endParaRPr lang="en-US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900"/>
                        <a:t>Маленький, без «</a:t>
                      </a:r>
                      <a:r>
                        <a:rPr lang="en-US" sz="900"/>
                        <a:t>Redux-</a:t>
                      </a:r>
                      <a:r>
                        <a:rPr lang="ru-RU" sz="900"/>
                        <a:t>шуму»</a:t>
                      </a:r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0138998"/>
                  </a:ext>
                </a:extLst>
              </a:tr>
              <a:tr h="341465">
                <a:tc>
                  <a:txBody>
                    <a:bodyPr/>
                    <a:lstStyle/>
                    <a:p>
                      <a:r>
                        <a:rPr lang="ru-RU" sz="900" b="1"/>
                        <a:t>Оплата</a:t>
                      </a:r>
                      <a:endParaRPr lang="ru-RU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 err="1"/>
                        <a:t>LiqPay</a:t>
                      </a:r>
                      <a:r>
                        <a:rPr lang="en-US" sz="900" b="1" dirty="0"/>
                        <a:t> API</a:t>
                      </a:r>
                      <a:endParaRPr lang="en-US" sz="900" dirty="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900"/>
                        <a:t>Локальна система, низькі комісії</a:t>
                      </a:r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8408273"/>
                  </a:ext>
                </a:extLst>
              </a:tr>
              <a:tr h="341465">
                <a:tc>
                  <a:txBody>
                    <a:bodyPr/>
                    <a:lstStyle/>
                    <a:p>
                      <a:r>
                        <a:rPr lang="ru-RU" sz="900" b="1"/>
                        <a:t>Адреси</a:t>
                      </a:r>
                      <a:endParaRPr lang="ru-RU" sz="90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dirty="0"/>
                        <a:t>Google Maps + Places</a:t>
                      </a:r>
                      <a:endParaRPr lang="en-US" sz="900" dirty="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900" dirty="0" err="1"/>
                        <a:t>Автодоповнення</a:t>
                      </a:r>
                      <a:r>
                        <a:rPr lang="ru-RU" sz="900" dirty="0"/>
                        <a:t>, </a:t>
                      </a:r>
                      <a:r>
                        <a:rPr lang="ru-RU" sz="900" dirty="0" err="1"/>
                        <a:t>координати</a:t>
                      </a:r>
                      <a:r>
                        <a:rPr lang="ru-RU" sz="900" dirty="0"/>
                        <a:t> в </a:t>
                      </a:r>
                      <a:r>
                        <a:rPr lang="ru-RU" sz="900" dirty="0" err="1"/>
                        <a:t>замовленні</a:t>
                      </a:r>
                      <a:endParaRPr lang="ru-RU" sz="900" dirty="0"/>
                    </a:p>
                  </a:txBody>
                  <a:tcPr marL="60258" marR="60258" marT="30129" marB="3012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5932829"/>
                  </a:ext>
                </a:extLst>
              </a:tr>
            </a:tbl>
          </a:graphicData>
        </a:graphic>
      </p:graphicFrame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2468F45-E072-6BAE-4C65-C4C8564107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0701" y="4203435"/>
            <a:ext cx="1893350" cy="562088"/>
          </a:xfrm>
          <a:prstGeom prst="rect">
            <a:avLst/>
          </a:prstGeom>
        </p:spPr>
      </p:pic>
      <p:pic>
        <p:nvPicPr>
          <p:cNvPr id="7" name="Picture 8" descr="Prisma Vector Logo - Download Free SVG Icon | Worldvectorlogo">
            <a:extLst>
              <a:ext uri="{FF2B5EF4-FFF2-40B4-BE49-F238E27FC236}">
                <a16:creationId xmlns:a16="http://schemas.microsoft.com/office/drawing/2014/main" id="{0CEA3985-4600-2597-F680-7E6FFE14F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794" y="2725116"/>
            <a:ext cx="2240599" cy="880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How Does Google Maps Work? The Tech Behind Google Maps">
            <a:extLst>
              <a:ext uri="{FF2B5EF4-FFF2-40B4-BE49-F238E27FC236}">
                <a16:creationId xmlns:a16="http://schemas.microsoft.com/office/drawing/2014/main" id="{C51D23AE-93A6-D701-977E-383CEC8EE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7399" y="-335199"/>
            <a:ext cx="2895092" cy="1628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eact — Википедия">
            <a:extLst>
              <a:ext uri="{FF2B5EF4-FFF2-40B4-BE49-F238E27FC236}">
                <a16:creationId xmlns:a16="http://schemas.microsoft.com/office/drawing/2014/main" id="{EB76B322-D553-0228-FF50-CC11B4310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531" y="1061439"/>
            <a:ext cx="1766709" cy="162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312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uk" sz="3200" dirty="0"/>
              <a:t>Архітектура створенного програмного забезпечення</a:t>
            </a:r>
            <a:endParaRPr sz="3200" dirty="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26AFC1-F793-030A-440F-FC50C3AEF71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7</a:t>
            </a:fld>
            <a:endParaRPr lang="uk-UA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04097E1-FD2F-FC4B-830C-C3E7C432EA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1936" y="1037080"/>
            <a:ext cx="3744600" cy="3613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15.png">
            <a:extLst>
              <a:ext uri="{FF2B5EF4-FFF2-40B4-BE49-F238E27FC236}">
                <a16:creationId xmlns:a16="http://schemas.microsoft.com/office/drawing/2014/main" id="{61B65878-2C4A-BB4C-6986-D6B44EB4A660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13168" y="1143700"/>
            <a:ext cx="4112016" cy="26625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7DE8BC-26FD-142B-14FC-7B0ABE7274C8}"/>
              </a:ext>
            </a:extLst>
          </p:cNvPr>
          <p:cNvSpPr txBox="1"/>
          <p:nvPr/>
        </p:nvSpPr>
        <p:spPr>
          <a:xfrm>
            <a:off x="5419344" y="4606348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ER-діаграма для сутностей </a:t>
            </a:r>
            <a:endParaRPr lang="ru-U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C270DA-6CD2-F4E1-4508-1081404540FA}"/>
              </a:ext>
            </a:extLst>
          </p:cNvPr>
          <p:cNvSpPr txBox="1"/>
          <p:nvPr/>
        </p:nvSpPr>
        <p:spPr>
          <a:xfrm>
            <a:off x="1406652" y="3724883"/>
            <a:ext cx="49956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Діаграма класів </a:t>
            </a:r>
            <a:endParaRPr lang="ru-UA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>
          <a:extLst>
            <a:ext uri="{FF2B5EF4-FFF2-40B4-BE49-F238E27FC236}">
              <a16:creationId xmlns:a16="http://schemas.microsoft.com/office/drawing/2014/main" id="{8AFD0D16-C177-990A-4634-76D2C1936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5A000B4-A459-9AFA-932E-4BE8891C4E9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69172" y="620873"/>
            <a:ext cx="3276558" cy="3985476"/>
          </a:xfrm>
          <a:prstGeom prst="rect">
            <a:avLst/>
          </a:prstGeom>
        </p:spPr>
      </p:pic>
      <p:sp>
        <p:nvSpPr>
          <p:cNvPr id="106" name="Google Shape;106;p19">
            <a:extLst>
              <a:ext uri="{FF2B5EF4-FFF2-40B4-BE49-F238E27FC236}">
                <a16:creationId xmlns:a16="http://schemas.microsoft.com/office/drawing/2014/main" id="{386FA05D-8CF9-2B6C-383C-A1E737B7AA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12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Опис програмного забезпечення, що було використано у дослідженні</a:t>
            </a:r>
            <a:endParaRPr sz="3200" dirty="0"/>
          </a:p>
        </p:txBody>
      </p:sp>
      <p:pic>
        <p:nvPicPr>
          <p:cNvPr id="108" name="Google Shape;108;p19">
            <a:extLst>
              <a:ext uri="{FF2B5EF4-FFF2-40B4-BE49-F238E27FC236}">
                <a16:creationId xmlns:a16="http://schemas.microsoft.com/office/drawing/2014/main" id="{8CC8D8D3-C8B0-376D-FB20-B69F0AAA940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5D1231-0940-2A0B-8F4C-D05314873B1A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8</a:t>
            </a:fld>
            <a:endParaRPr lang="uk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1FF61E-816E-0E76-8368-DA3B280B0850}"/>
              </a:ext>
            </a:extLst>
          </p:cNvPr>
          <p:cNvSpPr txBox="1"/>
          <p:nvPr/>
        </p:nvSpPr>
        <p:spPr>
          <a:xfrm>
            <a:off x="268925" y="1089607"/>
            <a:ext cx="457200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ru-RU" b="1" dirty="0" err="1"/>
              <a:t>Мови</a:t>
            </a:r>
            <a:endParaRPr lang="ru-RU" dirty="0"/>
          </a:p>
          <a:p>
            <a:r>
              <a:rPr lang="en-US" b="1" dirty="0"/>
              <a:t>TypeScript</a:t>
            </a:r>
            <a:r>
              <a:rPr lang="en-US" dirty="0"/>
              <a:t> — </a:t>
            </a:r>
            <a:r>
              <a:rPr lang="ru-RU" dirty="0"/>
              <a:t>фронт + бек</a:t>
            </a:r>
          </a:p>
          <a:p>
            <a:r>
              <a:rPr lang="en-US" b="1" dirty="0"/>
              <a:t>JavaScript</a:t>
            </a:r>
            <a:r>
              <a:rPr lang="en-US" dirty="0"/>
              <a:t> — </a:t>
            </a:r>
            <a:r>
              <a:rPr lang="ru-RU" dirty="0" err="1"/>
              <a:t>екосистема</a:t>
            </a:r>
            <a:r>
              <a:rPr lang="ru-RU" dirty="0"/>
              <a:t> </a:t>
            </a:r>
            <a:r>
              <a:rPr lang="en-US" dirty="0" err="1"/>
              <a:t>npm</a:t>
            </a:r>
            <a:endParaRPr lang="en-US" dirty="0"/>
          </a:p>
          <a:p>
            <a:r>
              <a:rPr lang="en-US" b="1" dirty="0"/>
              <a:t>SQL</a:t>
            </a:r>
            <a:r>
              <a:rPr lang="en-US" dirty="0"/>
              <a:t> (PostgreSQL)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ru-RU" b="1" dirty="0"/>
              <a:t>Фреймворки / </a:t>
            </a:r>
            <a:r>
              <a:rPr lang="ru-RU" b="1" dirty="0" err="1"/>
              <a:t>бібліотеки</a:t>
            </a:r>
            <a:endParaRPr lang="ru-RU" dirty="0"/>
          </a:p>
          <a:p>
            <a:r>
              <a:rPr lang="en-US" b="1" dirty="0"/>
              <a:t>Next.js • React</a:t>
            </a:r>
            <a:r>
              <a:rPr lang="en-US" dirty="0"/>
              <a:t> ― UI + SSR</a:t>
            </a:r>
          </a:p>
          <a:p>
            <a:r>
              <a:rPr lang="en-US" b="1" dirty="0"/>
              <a:t>Tailwind CSS</a:t>
            </a:r>
            <a:r>
              <a:rPr lang="en-US" dirty="0"/>
              <a:t> ― </a:t>
            </a:r>
            <a:r>
              <a:rPr lang="ru-RU" dirty="0" err="1"/>
              <a:t>швидка</a:t>
            </a:r>
            <a:r>
              <a:rPr lang="ru-RU" dirty="0"/>
              <a:t> </a:t>
            </a:r>
            <a:r>
              <a:rPr lang="ru-RU" dirty="0" err="1"/>
              <a:t>стилізація</a:t>
            </a:r>
            <a:endParaRPr lang="ru-RU" dirty="0"/>
          </a:p>
          <a:p>
            <a:r>
              <a:rPr lang="en-US" b="1" dirty="0"/>
              <a:t>Prisma ORM</a:t>
            </a:r>
            <a:r>
              <a:rPr lang="en-US" dirty="0"/>
              <a:t> ― </a:t>
            </a:r>
            <a:r>
              <a:rPr lang="ru-RU" dirty="0" err="1"/>
              <a:t>типізовані</a:t>
            </a:r>
            <a:r>
              <a:rPr lang="ru-RU" dirty="0"/>
              <a:t> </a:t>
            </a:r>
            <a:r>
              <a:rPr lang="ru-RU" dirty="0" err="1"/>
              <a:t>запити</a:t>
            </a:r>
            <a:endParaRPr lang="ru-RU" dirty="0"/>
          </a:p>
          <a:p>
            <a:r>
              <a:rPr lang="en-US" b="1" dirty="0" err="1"/>
              <a:t>NextAuth</a:t>
            </a:r>
            <a:r>
              <a:rPr lang="en-US" dirty="0"/>
              <a:t> ― Google OAuth + email</a:t>
            </a:r>
          </a:p>
          <a:p>
            <a:r>
              <a:rPr lang="en-US" b="1" dirty="0" err="1"/>
              <a:t>Zustand</a:t>
            </a:r>
            <a:r>
              <a:rPr lang="en-US" dirty="0"/>
              <a:t> ― </a:t>
            </a:r>
            <a:r>
              <a:rPr lang="ru-RU" dirty="0" err="1"/>
              <a:t>глобальний</a:t>
            </a:r>
            <a:r>
              <a:rPr lang="ru-RU" dirty="0"/>
              <a:t> стан</a:t>
            </a:r>
          </a:p>
          <a:p>
            <a:r>
              <a:rPr lang="en-US" b="1" dirty="0"/>
              <a:t>Node.js</a:t>
            </a:r>
            <a:r>
              <a:rPr lang="en-US" dirty="0"/>
              <a:t> ― </a:t>
            </a:r>
            <a:r>
              <a:rPr lang="ru-RU" dirty="0" err="1"/>
              <a:t>серверне</a:t>
            </a:r>
            <a:r>
              <a:rPr lang="ru-RU" dirty="0"/>
              <a:t> </a:t>
            </a:r>
            <a:r>
              <a:rPr lang="ru-RU" dirty="0" err="1"/>
              <a:t>оточення</a:t>
            </a:r>
            <a:endParaRPr lang="ru-RU" dirty="0"/>
          </a:p>
          <a:p>
            <a:r>
              <a:rPr lang="en-US" b="1" dirty="0" err="1"/>
              <a:t>LiqPay</a:t>
            </a:r>
            <a:r>
              <a:rPr lang="en-US" b="1" dirty="0"/>
              <a:t> SDK</a:t>
            </a:r>
            <a:r>
              <a:rPr lang="en-US" dirty="0"/>
              <a:t> ― </a:t>
            </a:r>
            <a:r>
              <a:rPr lang="ru-RU" dirty="0"/>
              <a:t>онлайн-оплата</a:t>
            </a:r>
          </a:p>
          <a:p>
            <a:r>
              <a:rPr lang="en-US" b="1" dirty="0"/>
              <a:t>Google Maps API</a:t>
            </a:r>
            <a:r>
              <a:rPr lang="en-US" dirty="0"/>
              <a:t> ― </a:t>
            </a:r>
            <a:r>
              <a:rPr lang="ru-RU" dirty="0" err="1"/>
              <a:t>адреси</a:t>
            </a:r>
            <a:r>
              <a:rPr lang="ru-RU" dirty="0"/>
              <a:t> / </a:t>
            </a:r>
            <a:r>
              <a:rPr lang="ru-RU" dirty="0" err="1"/>
              <a:t>гео</a:t>
            </a:r>
            <a:endParaRPr lang="ru-RU" dirty="0"/>
          </a:p>
          <a:p>
            <a:r>
              <a:rPr lang="ru-RU" dirty="0" err="1"/>
              <a:t>Збереження</a:t>
            </a:r>
            <a:r>
              <a:rPr lang="ru-RU" dirty="0"/>
              <a:t> на </a:t>
            </a:r>
            <a:r>
              <a:rPr lang="en-US" b="1" dirty="0" err="1"/>
              <a:t>Vercel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FD9394-2834-2A38-3A8C-CB50891FD115}"/>
              </a:ext>
            </a:extLst>
          </p:cNvPr>
          <p:cNvSpPr txBox="1"/>
          <p:nvPr/>
        </p:nvSpPr>
        <p:spPr>
          <a:xfrm>
            <a:off x="4566708" y="460270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>
                <a:latin typeface="Times New Roman" panose="02020603050405020304" pitchFamily="18" charset="0"/>
                <a:ea typeface="Calibri" panose="020F0502020204030204" pitchFamily="34" charset="0"/>
              </a:rPr>
              <a:t>Д</a:t>
            </a:r>
            <a:r>
              <a:rPr lang="uk-UA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іаграма розгортання веб-сервісу піцерії 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3042976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Дизайн системи</a:t>
            </a:r>
            <a:endParaRPr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9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CB2D30-ACEF-83D8-A15C-CF2C706DF2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84" y="1855764"/>
            <a:ext cx="2760740" cy="2904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2CB555F-054B-74C3-74B5-C7EEE267919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9386" y="884762"/>
            <a:ext cx="2703805" cy="3266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Рисунок 10" descr="Загруженное изображение">
            <a:extLst>
              <a:ext uri="{FF2B5EF4-FFF2-40B4-BE49-F238E27FC236}">
                <a16:creationId xmlns:a16="http://schemas.microsoft.com/office/drawing/2014/main" id="{2A9F924D-EA69-2E1D-6A89-CA7F3D7C23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444" y="323612"/>
            <a:ext cx="2830242" cy="2979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3B0851E-8B31-EA5E-2452-7BABA685715F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010" y="1231088"/>
            <a:ext cx="2828290" cy="3375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Шаблон презентації кваліфікаційної роботи магістрів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презентації кваліфікаційної роботи магістрів" id="{72E840FA-3155-46C9-BB37-701E4C9B1C67}" vid="{DC416FE5-D050-4603-AD75-8F49A0CCCB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Стандартная">
    <a:majorFont>
      <a:latin typeface="Cambria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Стандартная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Шаблон презентації до кв_р_бакалавра-2025</Template>
  <TotalTime>309</TotalTime>
  <Words>881</Words>
  <Application>Microsoft Office PowerPoint</Application>
  <PresentationFormat>Экран (16:9)</PresentationFormat>
  <Paragraphs>142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Times New Roman</vt:lpstr>
      <vt:lpstr>Arial</vt:lpstr>
      <vt:lpstr>Economica</vt:lpstr>
      <vt:lpstr>Consolas</vt:lpstr>
      <vt:lpstr>Wingdings</vt:lpstr>
      <vt:lpstr>Open Sans</vt:lpstr>
      <vt:lpstr>Шаблон презентації кваліфікаційної роботи магістрів</vt:lpstr>
      <vt:lpstr>Сервіс для вирішення питань пов'язаних із замовленнями в піцерії</vt:lpstr>
      <vt:lpstr>Мета роботи</vt:lpstr>
      <vt:lpstr>Аналіз проблеми (аналіз існуючих рішень) </vt:lpstr>
      <vt:lpstr>Аналіз проблеми (аналіз існуючих рішень) </vt:lpstr>
      <vt:lpstr>Постановка задачі та опис системи</vt:lpstr>
      <vt:lpstr>Вибір технологій розробки </vt:lpstr>
      <vt:lpstr>Архітектура створенного програмного забезпечення</vt:lpstr>
      <vt:lpstr>Опис програмного забезпечення, що було використано у дослідженні</vt:lpstr>
      <vt:lpstr>Дизайн системи</vt:lpstr>
      <vt:lpstr>Приклад реалізації</vt:lpstr>
      <vt:lpstr>Фрагменти коду з цікавими моментами розробленого програмного забезпечення</vt:lpstr>
      <vt:lpstr>Фрагменти коду з цікавими моментами розробленого програмного забезпечення</vt:lpstr>
      <vt:lpstr>Тестування</vt:lpstr>
      <vt:lpstr>Публікація результатів </vt:lpstr>
      <vt:lpstr>Підсумки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Bohdan Martynov</dc:creator>
  <cp:lastModifiedBy>Bohdan Martynov</cp:lastModifiedBy>
  <cp:revision>1</cp:revision>
  <dcterms:created xsi:type="dcterms:W3CDTF">2025-06-17T12:14:19Z</dcterms:created>
  <dcterms:modified xsi:type="dcterms:W3CDTF">2025-06-17T17:24:57Z</dcterms:modified>
</cp:coreProperties>
</file>